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77" r:id="rId3"/>
    <p:sldId id="382" r:id="rId4"/>
    <p:sldId id="386" r:id="rId5"/>
    <p:sldId id="387" r:id="rId6"/>
    <p:sldId id="388" r:id="rId7"/>
    <p:sldId id="389" r:id="rId8"/>
    <p:sldId id="381" r:id="rId9"/>
    <p:sldId id="257" r:id="rId10"/>
    <p:sldId id="258" r:id="rId11"/>
    <p:sldId id="259" r:id="rId12"/>
    <p:sldId id="394" r:id="rId13"/>
    <p:sldId id="380" r:id="rId14"/>
    <p:sldId id="378" r:id="rId15"/>
    <p:sldId id="436" r:id="rId16"/>
    <p:sldId id="438" r:id="rId17"/>
    <p:sldId id="379" r:id="rId18"/>
    <p:sldId id="393" r:id="rId19"/>
    <p:sldId id="383" r:id="rId20"/>
    <p:sldId id="262" r:id="rId21"/>
    <p:sldId id="396" r:id="rId22"/>
    <p:sldId id="395" r:id="rId23"/>
    <p:sldId id="397" r:id="rId24"/>
    <p:sldId id="385" r:id="rId25"/>
    <p:sldId id="384" r:id="rId26"/>
    <p:sldId id="437" r:id="rId27"/>
    <p:sldId id="401" r:id="rId28"/>
    <p:sldId id="400" r:id="rId29"/>
    <p:sldId id="404" r:id="rId30"/>
    <p:sldId id="405" r:id="rId31"/>
    <p:sldId id="416" r:id="rId32"/>
    <p:sldId id="417" r:id="rId33"/>
    <p:sldId id="399" r:id="rId34"/>
    <p:sldId id="398" r:id="rId35"/>
    <p:sldId id="407" r:id="rId36"/>
    <p:sldId id="408" r:id="rId37"/>
    <p:sldId id="412" r:id="rId38"/>
    <p:sldId id="411" r:id="rId39"/>
    <p:sldId id="403" r:id="rId40"/>
    <p:sldId id="410" r:id="rId41"/>
    <p:sldId id="414" r:id="rId42"/>
    <p:sldId id="413" r:id="rId43"/>
    <p:sldId id="424" r:id="rId44"/>
    <p:sldId id="426" r:id="rId45"/>
    <p:sldId id="425" r:id="rId46"/>
    <p:sldId id="428" r:id="rId47"/>
    <p:sldId id="415" r:id="rId48"/>
    <p:sldId id="409" r:id="rId49"/>
    <p:sldId id="423" r:id="rId50"/>
    <p:sldId id="429" r:id="rId51"/>
    <p:sldId id="431" r:id="rId52"/>
    <p:sldId id="432" r:id="rId53"/>
    <p:sldId id="435" r:id="rId54"/>
    <p:sldId id="434" r:id="rId55"/>
    <p:sldId id="433" r:id="rId56"/>
    <p:sldId id="375"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BE2C2-C580-430C-A845-1E651F4B4281}" type="datetimeFigureOut">
              <a:rPr lang="tr-TR" smtClean="0"/>
              <a:pPr/>
              <a:t>25.04.2024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D446A-EA82-4520-BEAD-2B37CDC063BA}" type="slidenum">
              <a:rPr lang="tr-TR" smtClean="0"/>
              <a:pPr/>
              <a:t>‹#›</a:t>
            </a:fld>
            <a:endParaRPr lang="tr-TR"/>
          </a:p>
        </p:txBody>
      </p:sp>
    </p:spTree>
    <p:extLst>
      <p:ext uri="{BB962C8B-B14F-4D97-AF65-F5344CB8AC3E}">
        <p14:creationId xmlns:p14="http://schemas.microsoft.com/office/powerpoint/2010/main" val="236992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55FB3E9-4CE3-482C-B7C7-3336905D9469}" type="slidenum">
              <a:rPr lang="tr-TR" smtClean="0"/>
              <a:pPr/>
              <a:t>9</a:t>
            </a:fld>
            <a:endParaRPr lang="tr-TR"/>
          </a:p>
        </p:txBody>
      </p:sp>
    </p:spTree>
    <p:extLst>
      <p:ext uri="{BB962C8B-B14F-4D97-AF65-F5344CB8AC3E}">
        <p14:creationId xmlns:p14="http://schemas.microsoft.com/office/powerpoint/2010/main" val="405664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55FB3E9-4CE3-482C-B7C7-3336905D9469}" type="slidenum">
              <a:rPr lang="tr-TR" smtClean="0"/>
              <a:pPr/>
              <a:t>10</a:t>
            </a:fld>
            <a:endParaRPr lang="tr-TR"/>
          </a:p>
        </p:txBody>
      </p:sp>
    </p:spTree>
    <p:extLst>
      <p:ext uri="{BB962C8B-B14F-4D97-AF65-F5344CB8AC3E}">
        <p14:creationId xmlns:p14="http://schemas.microsoft.com/office/powerpoint/2010/main" val="152233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55FB3E9-4CE3-482C-B7C7-3336905D9469}" type="slidenum">
              <a:rPr lang="tr-TR" smtClean="0"/>
              <a:pPr/>
              <a:t>11</a:t>
            </a:fld>
            <a:endParaRPr lang="tr-TR"/>
          </a:p>
        </p:txBody>
      </p:sp>
    </p:spTree>
    <p:extLst>
      <p:ext uri="{BB962C8B-B14F-4D97-AF65-F5344CB8AC3E}">
        <p14:creationId xmlns:p14="http://schemas.microsoft.com/office/powerpoint/2010/main" val="325182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55FB3E9-4CE3-482C-B7C7-3336905D9469}" type="slidenum">
              <a:rPr lang="tr-TR" smtClean="0"/>
              <a:pPr/>
              <a:t>12</a:t>
            </a:fld>
            <a:endParaRPr lang="tr-TR"/>
          </a:p>
        </p:txBody>
      </p:sp>
    </p:spTree>
    <p:extLst>
      <p:ext uri="{BB962C8B-B14F-4D97-AF65-F5344CB8AC3E}">
        <p14:creationId xmlns:p14="http://schemas.microsoft.com/office/powerpoint/2010/main" val="325182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64F552A-926E-44E9-A1B0-37E38734198B}" type="datetimeFigureOut">
              <a:rPr lang="tr-TR" smtClean="0"/>
              <a:pPr/>
              <a:t>25.04.2024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58209-2B52-4DB3-9D2F-944C46168A89}" type="slidenum">
              <a:rPr lang="tr-TR" smtClean="0"/>
              <a:pPr/>
              <a:t>‹#›</a:t>
            </a:fld>
            <a:endParaRPr lang="tr-TR"/>
          </a:p>
        </p:txBody>
      </p:sp>
    </p:spTree>
    <p:extLst>
      <p:ext uri="{BB962C8B-B14F-4D97-AF65-F5344CB8AC3E}">
        <p14:creationId xmlns:p14="http://schemas.microsoft.com/office/powerpoint/2010/main" val="4085208684"/>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64F552A-926E-44E9-A1B0-37E38734198B}" type="datetimeFigureOut">
              <a:rPr lang="tr-TR" smtClean="0"/>
              <a:pPr/>
              <a:t>25.04.2024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58209-2B52-4DB3-9D2F-944C46168A89}" type="slidenum">
              <a:rPr lang="tr-TR" smtClean="0"/>
              <a:pPr/>
              <a:t>‹#›</a:t>
            </a:fld>
            <a:endParaRPr lang="tr-TR"/>
          </a:p>
        </p:txBody>
      </p:sp>
    </p:spTree>
    <p:extLst>
      <p:ext uri="{BB962C8B-B14F-4D97-AF65-F5344CB8AC3E}">
        <p14:creationId xmlns:p14="http://schemas.microsoft.com/office/powerpoint/2010/main" val="2308797869"/>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64F552A-926E-44E9-A1B0-37E38734198B}" type="datetimeFigureOut">
              <a:rPr lang="tr-TR" smtClean="0"/>
              <a:pPr/>
              <a:t>25.04.2024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58209-2B52-4DB3-9D2F-944C46168A89}" type="slidenum">
              <a:rPr lang="tr-TR" smtClean="0"/>
              <a:pPr/>
              <a:t>‹#›</a:t>
            </a:fld>
            <a:endParaRPr lang="tr-TR"/>
          </a:p>
        </p:txBody>
      </p:sp>
    </p:spTree>
    <p:extLst>
      <p:ext uri="{BB962C8B-B14F-4D97-AF65-F5344CB8AC3E}">
        <p14:creationId xmlns:p14="http://schemas.microsoft.com/office/powerpoint/2010/main" val="2850927725"/>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D61B44CF-8D29-7840-B548-80D3CFBF4A55}"/>
              </a:ext>
            </a:extLst>
          </p:cNvPr>
          <p:cNvPicPr>
            <a:picLocks noChangeAspect="1"/>
          </p:cNvPicPr>
          <p:nvPr userDrawn="1"/>
        </p:nvPicPr>
        <p:blipFill>
          <a:blip r:embed="rId2" cstate="print"/>
          <a:stretch>
            <a:fillRect/>
          </a:stretch>
        </p:blipFill>
        <p:spPr>
          <a:xfrm>
            <a:off x="564160" y="103809"/>
            <a:ext cx="1057532" cy="1057532"/>
          </a:xfrm>
          <a:prstGeom prst="rect">
            <a:avLst/>
          </a:prstGeom>
        </p:spPr>
      </p:pic>
      <p:sp>
        <p:nvSpPr>
          <p:cNvPr id="12" name="Dikdörtgen 16">
            <a:extLst>
              <a:ext uri="{FF2B5EF4-FFF2-40B4-BE49-F238E27FC236}">
                <a16:creationId xmlns:a16="http://schemas.microsoft.com/office/drawing/2014/main" id="{45800FF4-B7E6-AA47-9E5D-50276249FD60}"/>
              </a:ext>
            </a:extLst>
          </p:cNvPr>
          <p:cNvSpPr/>
          <p:nvPr userDrawn="1"/>
        </p:nvSpPr>
        <p:spPr>
          <a:xfrm>
            <a:off x="-1" y="430461"/>
            <a:ext cx="8180205" cy="618799"/>
          </a:xfrm>
          <a:custGeom>
            <a:avLst/>
            <a:gdLst>
              <a:gd name="connsiteX0" fmla="*/ 0 w 10002130"/>
              <a:gd name="connsiteY0" fmla="*/ 0 h 618799"/>
              <a:gd name="connsiteX1" fmla="*/ 10002130 w 10002130"/>
              <a:gd name="connsiteY1" fmla="*/ 0 h 618799"/>
              <a:gd name="connsiteX2" fmla="*/ 10002130 w 10002130"/>
              <a:gd name="connsiteY2" fmla="*/ 618799 h 618799"/>
              <a:gd name="connsiteX3" fmla="*/ 0 w 10002130"/>
              <a:gd name="connsiteY3" fmla="*/ 618799 h 618799"/>
              <a:gd name="connsiteX4" fmla="*/ 0 w 10002130"/>
              <a:gd name="connsiteY4" fmla="*/ 0 h 618799"/>
              <a:gd name="connsiteX0" fmla="*/ 0 w 10002130"/>
              <a:gd name="connsiteY0" fmla="*/ 0 h 618799"/>
              <a:gd name="connsiteX1" fmla="*/ 9495693 w 10002130"/>
              <a:gd name="connsiteY1" fmla="*/ 14068 h 618799"/>
              <a:gd name="connsiteX2" fmla="*/ 10002130 w 10002130"/>
              <a:gd name="connsiteY2" fmla="*/ 618799 h 618799"/>
              <a:gd name="connsiteX3" fmla="*/ 0 w 10002130"/>
              <a:gd name="connsiteY3" fmla="*/ 618799 h 618799"/>
              <a:gd name="connsiteX4" fmla="*/ 0 w 10002130"/>
              <a:gd name="connsiteY4" fmla="*/ 0 h 618799"/>
              <a:gd name="connsiteX0" fmla="*/ 0 w 10002130"/>
              <a:gd name="connsiteY0" fmla="*/ 0 h 618799"/>
              <a:gd name="connsiteX1" fmla="*/ 9184103 w 10002130"/>
              <a:gd name="connsiteY1" fmla="*/ 14068 h 618799"/>
              <a:gd name="connsiteX2" fmla="*/ 10002130 w 10002130"/>
              <a:gd name="connsiteY2" fmla="*/ 618799 h 618799"/>
              <a:gd name="connsiteX3" fmla="*/ 0 w 10002130"/>
              <a:gd name="connsiteY3" fmla="*/ 618799 h 618799"/>
              <a:gd name="connsiteX4" fmla="*/ 0 w 10002130"/>
              <a:gd name="connsiteY4" fmla="*/ 0 h 618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130" h="618799">
                <a:moveTo>
                  <a:pt x="0" y="0"/>
                </a:moveTo>
                <a:lnTo>
                  <a:pt x="9184103" y="14068"/>
                </a:lnTo>
                <a:lnTo>
                  <a:pt x="10002130" y="618799"/>
                </a:lnTo>
                <a:lnTo>
                  <a:pt x="0" y="618799"/>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Dikdörtgen 4">
            <a:extLst>
              <a:ext uri="{FF2B5EF4-FFF2-40B4-BE49-F238E27FC236}">
                <a16:creationId xmlns:a16="http://schemas.microsoft.com/office/drawing/2014/main" id="{33BA2B2E-3D97-934A-B4FB-1287DFFEF4DE}"/>
              </a:ext>
            </a:extLst>
          </p:cNvPr>
          <p:cNvSpPr/>
          <p:nvPr userDrawn="1"/>
        </p:nvSpPr>
        <p:spPr>
          <a:xfrm>
            <a:off x="-1" y="307165"/>
            <a:ext cx="8971613" cy="618799"/>
          </a:xfrm>
          <a:custGeom>
            <a:avLst/>
            <a:gdLst>
              <a:gd name="connsiteX0" fmla="*/ 0 w 8971613"/>
              <a:gd name="connsiteY0" fmla="*/ 0 h 618799"/>
              <a:gd name="connsiteX1" fmla="*/ 8971613 w 8971613"/>
              <a:gd name="connsiteY1" fmla="*/ 0 h 618799"/>
              <a:gd name="connsiteX2" fmla="*/ 8971613 w 8971613"/>
              <a:gd name="connsiteY2" fmla="*/ 618799 h 618799"/>
              <a:gd name="connsiteX3" fmla="*/ 0 w 8971613"/>
              <a:gd name="connsiteY3" fmla="*/ 618799 h 618799"/>
              <a:gd name="connsiteX4" fmla="*/ 0 w 8971613"/>
              <a:gd name="connsiteY4" fmla="*/ 0 h 618799"/>
              <a:gd name="connsiteX0" fmla="*/ 0 w 8971613"/>
              <a:gd name="connsiteY0" fmla="*/ 0 h 618799"/>
              <a:gd name="connsiteX1" fmla="*/ 8559384 w 8971613"/>
              <a:gd name="connsiteY1" fmla="*/ 7495 h 618799"/>
              <a:gd name="connsiteX2" fmla="*/ 8971613 w 8971613"/>
              <a:gd name="connsiteY2" fmla="*/ 618799 h 618799"/>
              <a:gd name="connsiteX3" fmla="*/ 0 w 8971613"/>
              <a:gd name="connsiteY3" fmla="*/ 618799 h 618799"/>
              <a:gd name="connsiteX4" fmla="*/ 0 w 8971613"/>
              <a:gd name="connsiteY4" fmla="*/ 0 h 618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613" h="618799">
                <a:moveTo>
                  <a:pt x="0" y="0"/>
                </a:moveTo>
                <a:lnTo>
                  <a:pt x="8559384" y="7495"/>
                </a:lnTo>
                <a:lnTo>
                  <a:pt x="8971613" y="618799"/>
                </a:lnTo>
                <a:lnTo>
                  <a:pt x="0" y="618799"/>
                </a:lnTo>
                <a:lnTo>
                  <a:pt x="0"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a:extLst>
              <a:ext uri="{FF2B5EF4-FFF2-40B4-BE49-F238E27FC236}">
                <a16:creationId xmlns:a16="http://schemas.microsoft.com/office/drawing/2014/main" id="{10123171-4C8F-DE45-84D1-EA48FF1134C3}"/>
              </a:ext>
            </a:extLst>
          </p:cNvPr>
          <p:cNvSpPr/>
          <p:nvPr userDrawn="1"/>
        </p:nvSpPr>
        <p:spPr>
          <a:xfrm>
            <a:off x="462582" y="-142406"/>
            <a:ext cx="1260689" cy="1383378"/>
          </a:xfrm>
          <a:prstGeom prst="rect">
            <a:avLst/>
          </a:prstGeom>
          <a:solidFill>
            <a:srgbClr val="00206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15" name="Resim 14">
            <a:extLst>
              <a:ext uri="{FF2B5EF4-FFF2-40B4-BE49-F238E27FC236}">
                <a16:creationId xmlns:a16="http://schemas.microsoft.com/office/drawing/2014/main" id="{D2656398-48BC-7845-9271-900D3B9EB19D}"/>
              </a:ext>
            </a:extLst>
          </p:cNvPr>
          <p:cNvPicPr>
            <a:picLocks noChangeAspect="1"/>
          </p:cNvPicPr>
          <p:nvPr userDrawn="1"/>
        </p:nvPicPr>
        <p:blipFill>
          <a:blip r:embed="rId2" cstate="print"/>
          <a:stretch>
            <a:fillRect/>
          </a:stretch>
        </p:blipFill>
        <p:spPr>
          <a:xfrm>
            <a:off x="564160" y="103809"/>
            <a:ext cx="1057532" cy="1057532"/>
          </a:xfrm>
          <a:prstGeom prst="rect">
            <a:avLst/>
          </a:prstGeom>
        </p:spPr>
      </p:pic>
      <p:pic>
        <p:nvPicPr>
          <p:cNvPr id="17" name="Resim 16">
            <a:extLst>
              <a:ext uri="{FF2B5EF4-FFF2-40B4-BE49-F238E27FC236}">
                <a16:creationId xmlns:a16="http://schemas.microsoft.com/office/drawing/2014/main" id="{3B18E76B-AD00-0443-8848-01997736A62D}"/>
              </a:ext>
            </a:extLst>
          </p:cNvPr>
          <p:cNvPicPr>
            <a:picLocks noChangeAspect="1"/>
          </p:cNvPicPr>
          <p:nvPr userDrawn="1"/>
        </p:nvPicPr>
        <p:blipFill>
          <a:blip r:embed="rId3" cstate="print"/>
          <a:stretch>
            <a:fillRect/>
          </a:stretch>
        </p:blipFill>
        <p:spPr>
          <a:xfrm>
            <a:off x="9173697" y="212439"/>
            <a:ext cx="2488651" cy="773598"/>
          </a:xfrm>
          <a:prstGeom prst="rect">
            <a:avLst/>
          </a:prstGeom>
        </p:spPr>
      </p:pic>
    </p:spTree>
    <p:extLst>
      <p:ext uri="{BB962C8B-B14F-4D97-AF65-F5344CB8AC3E}">
        <p14:creationId xmlns:p14="http://schemas.microsoft.com/office/powerpoint/2010/main" val="2608817832"/>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64F552A-926E-44E9-A1B0-37E38734198B}" type="datetimeFigureOut">
              <a:rPr lang="tr-TR" smtClean="0"/>
              <a:pPr/>
              <a:t>25.04.2024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58209-2B52-4DB3-9D2F-944C46168A89}" type="slidenum">
              <a:rPr lang="tr-TR" smtClean="0"/>
              <a:pPr/>
              <a:t>‹#›</a:t>
            </a:fld>
            <a:endParaRPr lang="tr-TR"/>
          </a:p>
        </p:txBody>
      </p:sp>
    </p:spTree>
    <p:extLst>
      <p:ext uri="{BB962C8B-B14F-4D97-AF65-F5344CB8AC3E}">
        <p14:creationId xmlns:p14="http://schemas.microsoft.com/office/powerpoint/2010/main" val="59275937"/>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64F552A-926E-44E9-A1B0-37E38734198B}" type="datetimeFigureOut">
              <a:rPr lang="tr-TR" smtClean="0"/>
              <a:pPr/>
              <a:t>25.04.2024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958209-2B52-4DB3-9D2F-944C46168A89}" type="slidenum">
              <a:rPr lang="tr-TR" smtClean="0"/>
              <a:pPr/>
              <a:t>‹#›</a:t>
            </a:fld>
            <a:endParaRPr lang="tr-TR"/>
          </a:p>
        </p:txBody>
      </p:sp>
    </p:spTree>
    <p:extLst>
      <p:ext uri="{BB962C8B-B14F-4D97-AF65-F5344CB8AC3E}">
        <p14:creationId xmlns:p14="http://schemas.microsoft.com/office/powerpoint/2010/main" val="2767624307"/>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64F552A-926E-44E9-A1B0-37E38734198B}" type="datetimeFigureOut">
              <a:rPr lang="tr-TR" smtClean="0"/>
              <a:pPr/>
              <a:t>25.04.2024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958209-2B52-4DB3-9D2F-944C46168A89}" type="slidenum">
              <a:rPr lang="tr-TR" smtClean="0"/>
              <a:pPr/>
              <a:t>‹#›</a:t>
            </a:fld>
            <a:endParaRPr lang="tr-TR"/>
          </a:p>
        </p:txBody>
      </p:sp>
    </p:spTree>
    <p:extLst>
      <p:ext uri="{BB962C8B-B14F-4D97-AF65-F5344CB8AC3E}">
        <p14:creationId xmlns:p14="http://schemas.microsoft.com/office/powerpoint/2010/main" val="2850935082"/>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64F552A-926E-44E9-A1B0-37E38734198B}" type="datetimeFigureOut">
              <a:rPr lang="tr-TR" smtClean="0"/>
              <a:pPr/>
              <a:t>25.04.2024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5958209-2B52-4DB3-9D2F-944C46168A89}" type="slidenum">
              <a:rPr lang="tr-TR" smtClean="0"/>
              <a:pPr/>
              <a:t>‹#›</a:t>
            </a:fld>
            <a:endParaRPr lang="tr-TR"/>
          </a:p>
        </p:txBody>
      </p:sp>
    </p:spTree>
    <p:extLst>
      <p:ext uri="{BB962C8B-B14F-4D97-AF65-F5344CB8AC3E}">
        <p14:creationId xmlns:p14="http://schemas.microsoft.com/office/powerpoint/2010/main" val="719758220"/>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64F552A-926E-44E9-A1B0-37E38734198B}" type="datetimeFigureOut">
              <a:rPr lang="tr-TR" smtClean="0"/>
              <a:pPr/>
              <a:t>25.04.2024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5958209-2B52-4DB3-9D2F-944C46168A89}" type="slidenum">
              <a:rPr lang="tr-TR" smtClean="0"/>
              <a:pPr/>
              <a:t>‹#›</a:t>
            </a:fld>
            <a:endParaRPr lang="tr-TR"/>
          </a:p>
        </p:txBody>
      </p:sp>
    </p:spTree>
    <p:extLst>
      <p:ext uri="{BB962C8B-B14F-4D97-AF65-F5344CB8AC3E}">
        <p14:creationId xmlns:p14="http://schemas.microsoft.com/office/powerpoint/2010/main" val="1938176305"/>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64F552A-926E-44E9-A1B0-37E38734198B}" type="datetimeFigureOut">
              <a:rPr lang="tr-TR" smtClean="0"/>
              <a:pPr/>
              <a:t>25.04.2024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5958209-2B52-4DB3-9D2F-944C46168A89}" type="slidenum">
              <a:rPr lang="tr-TR" smtClean="0"/>
              <a:pPr/>
              <a:t>‹#›</a:t>
            </a:fld>
            <a:endParaRPr lang="tr-TR"/>
          </a:p>
        </p:txBody>
      </p:sp>
    </p:spTree>
    <p:extLst>
      <p:ext uri="{BB962C8B-B14F-4D97-AF65-F5344CB8AC3E}">
        <p14:creationId xmlns:p14="http://schemas.microsoft.com/office/powerpoint/2010/main" val="1700987757"/>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64F552A-926E-44E9-A1B0-37E38734198B}" type="datetimeFigureOut">
              <a:rPr lang="tr-TR" smtClean="0"/>
              <a:pPr/>
              <a:t>25.04.2024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958209-2B52-4DB3-9D2F-944C46168A89}" type="slidenum">
              <a:rPr lang="tr-TR" smtClean="0"/>
              <a:pPr/>
              <a:t>‹#›</a:t>
            </a:fld>
            <a:endParaRPr lang="tr-TR"/>
          </a:p>
        </p:txBody>
      </p:sp>
    </p:spTree>
    <p:extLst>
      <p:ext uri="{BB962C8B-B14F-4D97-AF65-F5344CB8AC3E}">
        <p14:creationId xmlns:p14="http://schemas.microsoft.com/office/powerpoint/2010/main" val="2874156403"/>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64F552A-926E-44E9-A1B0-37E38734198B}" type="datetimeFigureOut">
              <a:rPr lang="tr-TR" smtClean="0"/>
              <a:pPr/>
              <a:t>25.04.2024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958209-2B52-4DB3-9D2F-944C46168A89}" type="slidenum">
              <a:rPr lang="tr-TR" smtClean="0"/>
              <a:pPr/>
              <a:t>‹#›</a:t>
            </a:fld>
            <a:endParaRPr lang="tr-TR"/>
          </a:p>
        </p:txBody>
      </p:sp>
    </p:spTree>
    <p:extLst>
      <p:ext uri="{BB962C8B-B14F-4D97-AF65-F5344CB8AC3E}">
        <p14:creationId xmlns:p14="http://schemas.microsoft.com/office/powerpoint/2010/main" val="40363137"/>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F552A-926E-44E9-A1B0-37E38734198B}" type="datetimeFigureOut">
              <a:rPr lang="tr-TR" smtClean="0"/>
              <a:pPr/>
              <a:t>25.04.2024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58209-2B52-4DB3-9D2F-944C46168A89}" type="slidenum">
              <a:rPr lang="tr-TR" smtClean="0"/>
              <a:pPr/>
              <a:t>‹#›</a:t>
            </a:fld>
            <a:endParaRPr lang="tr-TR"/>
          </a:p>
        </p:txBody>
      </p:sp>
    </p:spTree>
    <p:extLst>
      <p:ext uri="{BB962C8B-B14F-4D97-AF65-F5344CB8AC3E}">
        <p14:creationId xmlns:p14="http://schemas.microsoft.com/office/powerpoint/2010/main" val="1829566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861BE0B-1FC2-BB4C-9589-E60D2902F688}"/>
              </a:ext>
            </a:extLst>
          </p:cNvPr>
          <p:cNvSpPr/>
          <p:nvPr/>
        </p:nvSpPr>
        <p:spPr>
          <a:xfrm>
            <a:off x="-123567" y="16626"/>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id="{CD3FDA17-0166-7E48-9381-D02E0BF6EE0C}"/>
              </a:ext>
            </a:extLst>
          </p:cNvPr>
          <p:cNvSpPr/>
          <p:nvPr/>
        </p:nvSpPr>
        <p:spPr>
          <a:xfrm>
            <a:off x="484909" y="473826"/>
            <a:ext cx="11222182" cy="59103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a:extLst>
              <a:ext uri="{FF2B5EF4-FFF2-40B4-BE49-F238E27FC236}">
                <a16:creationId xmlns:a16="http://schemas.microsoft.com/office/drawing/2014/main" id="{0502977E-B56B-A849-B050-741BBAD0D217}"/>
              </a:ext>
            </a:extLst>
          </p:cNvPr>
          <p:cNvSpPr/>
          <p:nvPr/>
        </p:nvSpPr>
        <p:spPr>
          <a:xfrm>
            <a:off x="4944687" y="0"/>
            <a:ext cx="2087880" cy="185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Resim 8">
            <a:extLst>
              <a:ext uri="{FF2B5EF4-FFF2-40B4-BE49-F238E27FC236}">
                <a16:creationId xmlns:a16="http://schemas.microsoft.com/office/drawing/2014/main" id="{55CDD318-0591-9F41-920C-0DDE4B5A92D1}"/>
              </a:ext>
            </a:extLst>
          </p:cNvPr>
          <p:cNvPicPr>
            <a:picLocks noChangeAspect="1"/>
          </p:cNvPicPr>
          <p:nvPr/>
        </p:nvPicPr>
        <p:blipFill>
          <a:blip r:embed="rId2" cstate="print"/>
          <a:stretch>
            <a:fillRect/>
          </a:stretch>
        </p:blipFill>
        <p:spPr>
          <a:xfrm>
            <a:off x="4944687" y="5510158"/>
            <a:ext cx="2030845" cy="565638"/>
          </a:xfrm>
          <a:prstGeom prst="rect">
            <a:avLst/>
          </a:prstGeom>
        </p:spPr>
      </p:pic>
      <p:pic>
        <p:nvPicPr>
          <p:cNvPr id="11" name="Resim 10">
            <a:extLst>
              <a:ext uri="{FF2B5EF4-FFF2-40B4-BE49-F238E27FC236}">
                <a16:creationId xmlns:a16="http://schemas.microsoft.com/office/drawing/2014/main" id="{C29B2C1B-80ED-3647-AD11-BC2A07A2E5FE}"/>
              </a:ext>
            </a:extLst>
          </p:cNvPr>
          <p:cNvPicPr>
            <a:picLocks noChangeAspect="1"/>
          </p:cNvPicPr>
          <p:nvPr/>
        </p:nvPicPr>
        <p:blipFill>
          <a:blip r:embed="rId3" cstate="print"/>
          <a:stretch>
            <a:fillRect/>
          </a:stretch>
        </p:blipFill>
        <p:spPr>
          <a:xfrm>
            <a:off x="5083021" y="286706"/>
            <a:ext cx="1738932" cy="1245075"/>
          </a:xfrm>
          <a:prstGeom prst="rect">
            <a:avLst/>
          </a:prstGeom>
        </p:spPr>
      </p:pic>
      <p:sp>
        <p:nvSpPr>
          <p:cNvPr id="12" name="Metin kutusu 11">
            <a:extLst>
              <a:ext uri="{FF2B5EF4-FFF2-40B4-BE49-F238E27FC236}">
                <a16:creationId xmlns:a16="http://schemas.microsoft.com/office/drawing/2014/main" id="{20853C2F-ADD6-2E41-9AB5-AF9E52F84C04}"/>
              </a:ext>
            </a:extLst>
          </p:cNvPr>
          <p:cNvSpPr txBox="1"/>
          <p:nvPr/>
        </p:nvSpPr>
        <p:spPr>
          <a:xfrm>
            <a:off x="989788" y="1911927"/>
            <a:ext cx="10091651" cy="3539430"/>
          </a:xfrm>
          <a:prstGeom prst="rect">
            <a:avLst/>
          </a:prstGeom>
          <a:noFill/>
        </p:spPr>
        <p:txBody>
          <a:bodyPr wrap="square" rtlCol="0">
            <a:spAutoFit/>
          </a:bodyPr>
          <a:lstStyle/>
          <a:p>
            <a:pPr algn="ctr"/>
            <a:r>
              <a:rPr lang="tr-TR" sz="2800" b="1" dirty="0">
                <a:solidFill>
                  <a:schemeClr val="bg1"/>
                </a:solidFill>
                <a:latin typeface="Times New Roman" panose="02020603050405020304" pitchFamily="18" charset="0"/>
                <a:cs typeface="Times New Roman" panose="02020603050405020304" pitchFamily="18" charset="0"/>
              </a:rPr>
              <a:t>T.C. </a:t>
            </a:r>
          </a:p>
          <a:p>
            <a:pPr algn="ctr"/>
            <a:r>
              <a:rPr lang="tr-TR" sz="2800" b="1" dirty="0">
                <a:solidFill>
                  <a:schemeClr val="bg1"/>
                </a:solidFill>
                <a:latin typeface="Times New Roman" panose="02020603050405020304" pitchFamily="18" charset="0"/>
                <a:cs typeface="Times New Roman" panose="02020603050405020304" pitchFamily="18" charset="0"/>
              </a:rPr>
              <a:t>ESKİŞEHİR VALİLİĞİ</a:t>
            </a:r>
          </a:p>
          <a:p>
            <a:pPr algn="ctr"/>
            <a:r>
              <a:rPr lang="tr-TR" sz="2800" b="1" dirty="0">
                <a:solidFill>
                  <a:schemeClr val="bg1"/>
                </a:solidFill>
                <a:latin typeface="Times New Roman" panose="02020603050405020304" pitchFamily="18" charset="0"/>
                <a:cs typeface="Times New Roman" panose="02020603050405020304" pitchFamily="18" charset="0"/>
              </a:rPr>
              <a:t>İl Sivil Toplumla İlişkiler Müdürlüğü</a:t>
            </a:r>
          </a:p>
          <a:p>
            <a:pPr algn="ctr"/>
            <a:r>
              <a:rPr lang="tr-TR" sz="2800" b="1" dirty="0">
                <a:solidFill>
                  <a:schemeClr val="bg1"/>
                </a:solidFill>
                <a:latin typeface="Times New Roman" panose="02020603050405020304" pitchFamily="18" charset="0"/>
                <a:cs typeface="Times New Roman" panose="02020603050405020304" pitchFamily="18" charset="0"/>
              </a:rPr>
              <a:t>İşlemler Büro Şefliği Personeli</a:t>
            </a:r>
          </a:p>
          <a:p>
            <a:pPr algn="ctr"/>
            <a:r>
              <a:rPr lang="tr-TR" sz="2800" b="1">
                <a:solidFill>
                  <a:schemeClr val="bg1"/>
                </a:solidFill>
                <a:latin typeface="Times New Roman" panose="02020603050405020304" pitchFamily="18" charset="0"/>
                <a:cs typeface="Times New Roman" panose="02020603050405020304" pitchFamily="18" charset="0"/>
              </a:rPr>
              <a:t>Ece </a:t>
            </a:r>
            <a:r>
              <a:rPr lang="tr-TR" sz="2800" b="1" dirty="0">
                <a:solidFill>
                  <a:schemeClr val="bg1"/>
                </a:solidFill>
                <a:latin typeface="Times New Roman" panose="02020603050405020304" pitchFamily="18" charset="0"/>
                <a:cs typeface="Times New Roman" panose="02020603050405020304" pitchFamily="18" charset="0"/>
              </a:rPr>
              <a:t>GÜNSEL</a:t>
            </a:r>
          </a:p>
          <a:p>
            <a:pPr algn="ctr"/>
            <a:endParaRPr lang="tr-TR" sz="2800" b="1" dirty="0">
              <a:solidFill>
                <a:schemeClr val="bg1"/>
              </a:solidFill>
              <a:latin typeface="Times New Roman" panose="02020603050405020304" pitchFamily="18" charset="0"/>
              <a:cs typeface="Times New Roman" panose="02020603050405020304" pitchFamily="18" charset="0"/>
            </a:endParaRPr>
          </a:p>
          <a:p>
            <a:pPr algn="ctr"/>
            <a:r>
              <a:rPr lang="tr-TR" sz="2800" b="1" dirty="0">
                <a:solidFill>
                  <a:schemeClr val="bg1"/>
                </a:solidFill>
                <a:latin typeface="Times New Roman" panose="02020603050405020304" pitchFamily="18" charset="0"/>
                <a:cs typeface="Times New Roman" panose="02020603050405020304" pitchFamily="18" charset="0"/>
              </a:rPr>
              <a:t>Dernekler Tarafından Yapılması  Gereken Bildirimler</a:t>
            </a:r>
          </a:p>
          <a:p>
            <a:pPr algn="ctr"/>
            <a:endParaRPr lang="tr-TR" sz="2800" b="1" dirty="0">
              <a:solidFill>
                <a:schemeClr val="bg1"/>
              </a:solidFill>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488CBA7A-A615-9C49-86BA-F406D90224F1}" type="slidenum">
              <a:rPr lang="tr-TR" smtClean="0"/>
              <a:pPr/>
              <a:t>1</a:t>
            </a:fld>
            <a:r>
              <a:rPr lang="tr-TR"/>
              <a:t>/27</a:t>
            </a:r>
            <a:endParaRPr lang="tr-TR" dirty="0"/>
          </a:p>
        </p:txBody>
      </p:sp>
    </p:spTree>
    <p:extLst>
      <p:ext uri="{BB962C8B-B14F-4D97-AF65-F5344CB8AC3E}">
        <p14:creationId xmlns:p14="http://schemas.microsoft.com/office/powerpoint/2010/main" val="529064353"/>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p:txBody>
          <a:bodyPr/>
          <a:lstStyle/>
          <a:p>
            <a:endParaRPr lang="tr-TR" dirty="0"/>
          </a:p>
          <a:p>
            <a:endParaRPr lang="tr-TR" dirty="0"/>
          </a:p>
        </p:txBody>
      </p:sp>
      <p:sp>
        <p:nvSpPr>
          <p:cNvPr id="5" name="Metin kutusu 4">
            <a:extLst>
              <a:ext uri="{FF2B5EF4-FFF2-40B4-BE49-F238E27FC236}">
                <a16:creationId xmlns:a16="http://schemas.microsoft.com/office/drawing/2014/main" id="{590F0A71-A024-904F-A948-4D1CC4D88059}"/>
              </a:ext>
            </a:extLst>
          </p:cNvPr>
          <p:cNvSpPr txBox="1"/>
          <p:nvPr/>
        </p:nvSpPr>
        <p:spPr>
          <a:xfrm>
            <a:off x="1962421" y="427926"/>
            <a:ext cx="5941498" cy="400110"/>
          </a:xfrm>
          <a:prstGeom prst="rect">
            <a:avLst/>
          </a:prstGeom>
          <a:noFill/>
        </p:spPr>
        <p:txBody>
          <a:bodyPr wrap="none" rtlCol="0" anchor="ctr">
            <a:spAutoFit/>
          </a:bodyPr>
          <a:lstStyle/>
          <a:p>
            <a:r>
              <a:rPr lang="tr-TR" sz="2000" b="1" dirty="0">
                <a:solidFill>
                  <a:srgbClr val="002060"/>
                </a:solidFill>
                <a:latin typeface="Arial Black" pitchFamily="34" charset="0"/>
                <a:cs typeface="Times New Roman" pitchFamily="18" charset="0"/>
              </a:rPr>
              <a:t>GENEL KURUL SONUÇ BİLDİRİM EKRANI</a:t>
            </a:r>
            <a:endParaRPr lang="tr-TR" sz="2000" b="1" dirty="0">
              <a:solidFill>
                <a:srgbClr val="002060"/>
              </a:solidFill>
              <a:latin typeface="Arial Black"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922638" y="1276865"/>
            <a:ext cx="10799806" cy="5461686"/>
          </a:xfrm>
          <a:prstGeom prst="rect">
            <a:avLst/>
          </a:prstGeom>
          <a:ln>
            <a:noFill/>
          </a:ln>
          <a:effectLst>
            <a:outerShdw blurRad="190500" algn="tl" rotWithShape="0">
              <a:srgbClr val="000000">
                <a:alpha val="70000"/>
              </a:srgbClr>
            </a:outerShdw>
          </a:effectLst>
        </p:spPr>
      </p:pic>
      <p:sp>
        <p:nvSpPr>
          <p:cNvPr id="7" name="6 Dikdörtgen"/>
          <p:cNvSpPr/>
          <p:nvPr/>
        </p:nvSpPr>
        <p:spPr>
          <a:xfrm>
            <a:off x="2479589" y="2075935"/>
            <a:ext cx="2421925" cy="140043"/>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tr-TR"/>
          </a:p>
        </p:txBody>
      </p:sp>
      <p:sp>
        <p:nvSpPr>
          <p:cNvPr id="9" name="8 Sağ Ok"/>
          <p:cNvSpPr/>
          <p:nvPr/>
        </p:nvSpPr>
        <p:spPr>
          <a:xfrm>
            <a:off x="9421540" y="2495991"/>
            <a:ext cx="733168" cy="32951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8" name="7 Dikdörtgen"/>
          <p:cNvSpPr/>
          <p:nvPr/>
        </p:nvSpPr>
        <p:spPr>
          <a:xfrm>
            <a:off x="922638" y="1276865"/>
            <a:ext cx="10808043" cy="609600"/>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endParaRPr lang="tr-TR"/>
          </a:p>
        </p:txBody>
      </p:sp>
      <p:sp>
        <p:nvSpPr>
          <p:cNvPr id="10" name="9 Dikdörtgen"/>
          <p:cNvSpPr/>
          <p:nvPr/>
        </p:nvSpPr>
        <p:spPr>
          <a:xfrm>
            <a:off x="2585258" y="4530436"/>
            <a:ext cx="8902931" cy="14131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000" b="1" dirty="0">
                <a:solidFill>
                  <a:srgbClr val="002060"/>
                </a:solidFill>
                <a:latin typeface="Arial Black" pitchFamily="34" charset="0"/>
              </a:rPr>
              <a:t>GENEL KURUL SONUÇ BİLDİRİM EKRANINA DERBİS EKRANININ SOL KISMINDA BULUNAN </a:t>
            </a:r>
            <a:r>
              <a:rPr lang="tr-TR" sz="2000" b="1" u="sng" dirty="0">
                <a:solidFill>
                  <a:srgbClr val="FF0000"/>
                </a:solidFill>
                <a:latin typeface="Arial Black" pitchFamily="34" charset="0"/>
              </a:rPr>
              <a:t>BİLDİRİMLER</a:t>
            </a:r>
            <a:r>
              <a:rPr lang="tr-TR" sz="2000" b="1" dirty="0">
                <a:solidFill>
                  <a:srgbClr val="002060"/>
                </a:solidFill>
                <a:latin typeface="Arial Black" pitchFamily="34" charset="0"/>
              </a:rPr>
              <a:t> BAŞLIĞI ALTINDAN ULAŞABİLİRSİNİZ.</a:t>
            </a:r>
          </a:p>
        </p:txBody>
      </p:sp>
      <p:sp>
        <p:nvSpPr>
          <p:cNvPr id="11" name="10 Sağ Ok"/>
          <p:cNvSpPr/>
          <p:nvPr/>
        </p:nvSpPr>
        <p:spPr>
          <a:xfrm>
            <a:off x="174567" y="4206240"/>
            <a:ext cx="931026" cy="49045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2" name="11 Çerçeve"/>
          <p:cNvSpPr/>
          <p:nvPr/>
        </p:nvSpPr>
        <p:spPr>
          <a:xfrm>
            <a:off x="10399222" y="2452255"/>
            <a:ext cx="922713" cy="374072"/>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154406444"/>
      </p:ext>
    </p:extLst>
  </p:cSld>
  <p:clrMapOvr>
    <a:masterClrMapping/>
  </p:clrMapOvr>
  <p:transition spd="slow">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p:txBody>
          <a:bodyPr/>
          <a:lstStyle/>
          <a:p>
            <a:endParaRPr lang="tr-TR" dirty="0"/>
          </a:p>
          <a:p>
            <a:endParaRPr lang="tr-TR" dirty="0"/>
          </a:p>
        </p:txBody>
      </p:sp>
      <p:sp>
        <p:nvSpPr>
          <p:cNvPr id="5" name="Metin kutusu 4">
            <a:extLst>
              <a:ext uri="{FF2B5EF4-FFF2-40B4-BE49-F238E27FC236}">
                <a16:creationId xmlns:a16="http://schemas.microsoft.com/office/drawing/2014/main" id="{590F0A71-A024-904F-A948-4D1CC4D88059}"/>
              </a:ext>
            </a:extLst>
          </p:cNvPr>
          <p:cNvSpPr txBox="1"/>
          <p:nvPr/>
        </p:nvSpPr>
        <p:spPr>
          <a:xfrm>
            <a:off x="1962421" y="427926"/>
            <a:ext cx="5941498" cy="400110"/>
          </a:xfrm>
          <a:prstGeom prst="rect">
            <a:avLst/>
          </a:prstGeom>
          <a:noFill/>
        </p:spPr>
        <p:txBody>
          <a:bodyPr wrap="none" rtlCol="0" anchor="ctr">
            <a:spAutoFit/>
          </a:bodyPr>
          <a:lstStyle/>
          <a:p>
            <a:r>
              <a:rPr lang="tr-TR" sz="2000" b="1" dirty="0">
                <a:solidFill>
                  <a:srgbClr val="002060"/>
                </a:solidFill>
                <a:latin typeface="Arial Black" pitchFamily="34" charset="0"/>
                <a:cs typeface="Times New Roman" pitchFamily="18" charset="0"/>
              </a:rPr>
              <a:t>GENEL KURUL SONUÇ BİLDİRİM EKRANI</a:t>
            </a:r>
            <a:endParaRPr lang="tr-TR" sz="2000" b="1" dirty="0">
              <a:solidFill>
                <a:srgbClr val="002060"/>
              </a:solidFill>
              <a:latin typeface="Arial Black"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1243690" y="1241649"/>
            <a:ext cx="10286112" cy="5315446"/>
          </a:xfrm>
          <a:prstGeom prst="rect">
            <a:avLst/>
          </a:prstGeom>
          <a:ln>
            <a:noFill/>
          </a:ln>
          <a:effectLst>
            <a:outerShdw blurRad="190500" algn="tl" rotWithShape="0">
              <a:srgbClr val="000000">
                <a:alpha val="70000"/>
              </a:srgbClr>
            </a:outerShdw>
          </a:effectLst>
        </p:spPr>
      </p:pic>
      <p:sp>
        <p:nvSpPr>
          <p:cNvPr id="8" name="7 Sağ Ok"/>
          <p:cNvSpPr/>
          <p:nvPr/>
        </p:nvSpPr>
        <p:spPr>
          <a:xfrm>
            <a:off x="5835534" y="3233651"/>
            <a:ext cx="639481" cy="31655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6" name="5 Dikdörtgen"/>
          <p:cNvSpPr/>
          <p:nvPr/>
        </p:nvSpPr>
        <p:spPr>
          <a:xfrm>
            <a:off x="1243914" y="1243764"/>
            <a:ext cx="10330248" cy="617838"/>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dirty="0">
                <a:solidFill>
                  <a:srgbClr val="FF0000"/>
                </a:solidFill>
                <a:latin typeface="Arial Black" pitchFamily="34" charset="0"/>
              </a:rPr>
              <a:t>(*) </a:t>
            </a:r>
            <a:r>
              <a:rPr lang="tr-TR" b="1" dirty="0">
                <a:solidFill>
                  <a:srgbClr val="002060"/>
                </a:solidFill>
                <a:latin typeface="Arial Black" pitchFamily="34" charset="0"/>
              </a:rPr>
              <a:t>İLE İŞARETLİ ALANLARIN DOLDURULMASI ZORUNLUDUR.</a:t>
            </a:r>
          </a:p>
        </p:txBody>
      </p:sp>
      <p:sp>
        <p:nvSpPr>
          <p:cNvPr id="7" name="6 Dikdörtgen"/>
          <p:cNvSpPr/>
          <p:nvPr/>
        </p:nvSpPr>
        <p:spPr>
          <a:xfrm>
            <a:off x="4081550" y="4106487"/>
            <a:ext cx="6716684" cy="10972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a:solidFill>
                  <a:srgbClr val="002060"/>
                </a:solidFill>
              </a:rPr>
              <a:t>GENEL KURUL TOPLANTISINDA ORGAN SEÇİMİ YAPILMIŞ İSE; </a:t>
            </a:r>
            <a:r>
              <a:rPr lang="tr-TR" b="1" u="sng" dirty="0">
                <a:solidFill>
                  <a:srgbClr val="FF0000"/>
                </a:solidFill>
              </a:rPr>
              <a:t>ORGAN SEÇİMİ YAPILDI MI ?</a:t>
            </a:r>
            <a:r>
              <a:rPr lang="tr-TR" b="1" dirty="0">
                <a:solidFill>
                  <a:srgbClr val="002060"/>
                </a:solidFill>
              </a:rPr>
              <a:t>  SEÇENEĞİNDEN </a:t>
            </a:r>
            <a:r>
              <a:rPr lang="tr-TR" b="1" u="sng" dirty="0">
                <a:solidFill>
                  <a:srgbClr val="FF0000"/>
                </a:solidFill>
              </a:rPr>
              <a:t>EVET</a:t>
            </a:r>
            <a:r>
              <a:rPr lang="tr-TR" b="1" dirty="0">
                <a:solidFill>
                  <a:srgbClr val="FF0000"/>
                </a:solidFill>
              </a:rPr>
              <a:t> </a:t>
            </a:r>
            <a:r>
              <a:rPr lang="tr-TR" b="1" dirty="0">
                <a:solidFill>
                  <a:srgbClr val="002060"/>
                </a:solidFill>
              </a:rPr>
              <a:t>KISMI</a:t>
            </a:r>
            <a:r>
              <a:rPr lang="tr-TR" b="1" dirty="0">
                <a:solidFill>
                  <a:srgbClr val="FF0000"/>
                </a:solidFill>
              </a:rPr>
              <a:t> </a:t>
            </a:r>
            <a:r>
              <a:rPr lang="tr-TR" b="1" dirty="0">
                <a:solidFill>
                  <a:srgbClr val="002060"/>
                </a:solidFill>
              </a:rPr>
              <a:t>SEÇİLİR</a:t>
            </a:r>
            <a:r>
              <a:rPr lang="tr-TR" b="1" dirty="0">
                <a:solidFill>
                  <a:srgbClr val="FF0000"/>
                </a:solidFill>
              </a:rPr>
              <a:t> </a:t>
            </a:r>
            <a:r>
              <a:rPr lang="tr-TR" b="1" dirty="0">
                <a:solidFill>
                  <a:srgbClr val="002060"/>
                </a:solidFill>
              </a:rPr>
              <a:t>VE AŞAĞIDA BULUNAN EKRAN ÜZERİNDEN YENİ ORGANLAR BELİRLENİR.</a:t>
            </a:r>
          </a:p>
        </p:txBody>
      </p:sp>
      <p:sp>
        <p:nvSpPr>
          <p:cNvPr id="9" name="8 Dikdörtgen"/>
          <p:cNvSpPr/>
          <p:nvPr/>
        </p:nvSpPr>
        <p:spPr>
          <a:xfrm>
            <a:off x="7531331" y="3300152"/>
            <a:ext cx="1022465" cy="19950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100" dirty="0">
                <a:solidFill>
                  <a:srgbClr val="FF0000"/>
                </a:solidFill>
                <a:latin typeface="Arial Black" pitchFamily="34" charset="0"/>
              </a:rPr>
              <a:t>EVET</a:t>
            </a:r>
          </a:p>
        </p:txBody>
      </p:sp>
      <p:sp>
        <p:nvSpPr>
          <p:cNvPr id="10" name="9 Sağ Ok"/>
          <p:cNvSpPr/>
          <p:nvPr/>
        </p:nvSpPr>
        <p:spPr>
          <a:xfrm>
            <a:off x="340822" y="1296786"/>
            <a:ext cx="1313411" cy="54032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2" name="11 Çerçeve"/>
          <p:cNvSpPr/>
          <p:nvPr/>
        </p:nvSpPr>
        <p:spPr>
          <a:xfrm>
            <a:off x="9094124" y="5852160"/>
            <a:ext cx="1147156" cy="390698"/>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3" name="12 Sağ Ok"/>
          <p:cNvSpPr/>
          <p:nvPr/>
        </p:nvSpPr>
        <p:spPr>
          <a:xfrm>
            <a:off x="7996844" y="5852159"/>
            <a:ext cx="947651" cy="4405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4" name="13 Sola Bükülü Ok"/>
          <p:cNvSpPr/>
          <p:nvPr/>
        </p:nvSpPr>
        <p:spPr>
          <a:xfrm>
            <a:off x="10266218" y="5926975"/>
            <a:ext cx="615141" cy="931025"/>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587544802"/>
      </p:ext>
    </p:extLst>
  </p:cSld>
  <p:clrMapOvr>
    <a:masterClrMapping/>
  </p:clrMapOvr>
  <p:transition spd="slow">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p:txBody>
          <a:bodyPr/>
          <a:lstStyle/>
          <a:p>
            <a:endParaRPr lang="tr-TR" dirty="0"/>
          </a:p>
          <a:p>
            <a:endParaRPr lang="tr-TR" dirty="0"/>
          </a:p>
        </p:txBody>
      </p:sp>
      <p:sp>
        <p:nvSpPr>
          <p:cNvPr id="5" name="Metin kutusu 4">
            <a:extLst>
              <a:ext uri="{FF2B5EF4-FFF2-40B4-BE49-F238E27FC236}">
                <a16:creationId xmlns:a16="http://schemas.microsoft.com/office/drawing/2014/main" id="{590F0A71-A024-904F-A948-4D1CC4D88059}"/>
              </a:ext>
            </a:extLst>
          </p:cNvPr>
          <p:cNvSpPr txBox="1"/>
          <p:nvPr/>
        </p:nvSpPr>
        <p:spPr>
          <a:xfrm>
            <a:off x="1962421" y="427926"/>
            <a:ext cx="5941498" cy="400110"/>
          </a:xfrm>
          <a:prstGeom prst="rect">
            <a:avLst/>
          </a:prstGeom>
          <a:noFill/>
        </p:spPr>
        <p:txBody>
          <a:bodyPr wrap="none" rtlCol="0" anchor="ctr">
            <a:spAutoFit/>
          </a:bodyPr>
          <a:lstStyle/>
          <a:p>
            <a:r>
              <a:rPr lang="tr-TR" sz="2000" b="1" dirty="0">
                <a:solidFill>
                  <a:srgbClr val="002060"/>
                </a:solidFill>
                <a:latin typeface="Arial Black" pitchFamily="34" charset="0"/>
                <a:cs typeface="Times New Roman" pitchFamily="18" charset="0"/>
              </a:rPr>
              <a:t>GENEL KURUL SONUÇ BİLDİRİM EKRANI</a:t>
            </a:r>
            <a:endParaRPr lang="tr-TR" sz="2000" b="1" dirty="0">
              <a:solidFill>
                <a:srgbClr val="002060"/>
              </a:solidFill>
              <a:latin typeface="Arial Black"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691978" y="1400431"/>
            <a:ext cx="10915136" cy="5123441"/>
          </a:xfrm>
          <a:prstGeom prst="rect">
            <a:avLst/>
          </a:prstGeom>
          <a:ln>
            <a:noFill/>
          </a:ln>
          <a:effectLst>
            <a:outerShdw blurRad="190500" algn="tl" rotWithShape="0">
              <a:srgbClr val="000000">
                <a:alpha val="70000"/>
              </a:srgbClr>
            </a:outerShdw>
          </a:effectLst>
        </p:spPr>
      </p:pic>
      <p:sp>
        <p:nvSpPr>
          <p:cNvPr id="7" name="6 Dikdörtgen"/>
          <p:cNvSpPr/>
          <p:nvPr/>
        </p:nvSpPr>
        <p:spPr>
          <a:xfrm>
            <a:off x="691978" y="1392196"/>
            <a:ext cx="10923373" cy="609600"/>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dirty="0">
                <a:solidFill>
                  <a:srgbClr val="FF0000"/>
                </a:solidFill>
                <a:latin typeface="Arial Black" pitchFamily="34" charset="0"/>
              </a:rPr>
              <a:t>(*) </a:t>
            </a:r>
            <a:r>
              <a:rPr lang="tr-TR" b="1" dirty="0">
                <a:solidFill>
                  <a:srgbClr val="002060"/>
                </a:solidFill>
                <a:latin typeface="Arial Black" pitchFamily="34" charset="0"/>
              </a:rPr>
              <a:t>İLE İŞARETLİ ALANLARIN DOLDURULMASI ZORUNLUDUR.</a:t>
            </a:r>
          </a:p>
        </p:txBody>
      </p:sp>
      <p:sp>
        <p:nvSpPr>
          <p:cNvPr id="8" name="7 Dikdörtgen"/>
          <p:cNvSpPr/>
          <p:nvPr/>
        </p:nvSpPr>
        <p:spPr>
          <a:xfrm>
            <a:off x="3690851" y="3657600"/>
            <a:ext cx="7356764" cy="101415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b="1" dirty="0">
                <a:solidFill>
                  <a:srgbClr val="002060"/>
                </a:solidFill>
              </a:rPr>
              <a:t>YENİ SEÇİLEN ORGANLAR İÇERİSİNDE BİR ÖNCEKİ YÖNETİM VE DENETİM ÜYELERİNDEN BULUNAN KİŞİLER VAR İSE; </a:t>
            </a:r>
            <a:r>
              <a:rPr lang="tr-TR" sz="1600" b="1" dirty="0">
                <a:solidFill>
                  <a:srgbClr val="FF0000"/>
                </a:solidFill>
              </a:rPr>
              <a:t>SON GENEL KURUL</a:t>
            </a:r>
            <a:r>
              <a:rPr lang="tr-TR" sz="1600" b="1" dirty="0">
                <a:solidFill>
                  <a:srgbClr val="002060"/>
                </a:solidFill>
              </a:rPr>
              <a:t> BUTONU İLE BİR ÖNCE Kİ ORGANLARI YÜKLEYEREK ÇIKAN LİSTEDE DÜZENLEME YAPABİLİR, ÜYE EKLEYİP, ÇIKARTA BİLİRSİNİZ. </a:t>
            </a:r>
          </a:p>
        </p:txBody>
      </p:sp>
      <p:sp>
        <p:nvSpPr>
          <p:cNvPr id="9" name="8 Sağ Ok"/>
          <p:cNvSpPr/>
          <p:nvPr/>
        </p:nvSpPr>
        <p:spPr>
          <a:xfrm>
            <a:off x="8013469" y="5877099"/>
            <a:ext cx="889462" cy="3491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5" name="14 Çerçeve"/>
          <p:cNvSpPr/>
          <p:nvPr/>
        </p:nvSpPr>
        <p:spPr>
          <a:xfrm>
            <a:off x="9892145" y="4979324"/>
            <a:ext cx="1197033" cy="423949"/>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16" name="15 Çember Ok"/>
          <p:cNvSpPr/>
          <p:nvPr/>
        </p:nvSpPr>
        <p:spPr>
          <a:xfrm rot="1623753">
            <a:off x="9417131" y="4366382"/>
            <a:ext cx="908164" cy="761466"/>
          </a:xfrm>
          <a:prstGeom prst="circular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7" name="16 Çerçeve"/>
          <p:cNvSpPr/>
          <p:nvPr/>
        </p:nvSpPr>
        <p:spPr>
          <a:xfrm>
            <a:off x="9052560" y="5843847"/>
            <a:ext cx="1197033" cy="390698"/>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1" name="10 Dikdörtgen"/>
          <p:cNvSpPr/>
          <p:nvPr/>
        </p:nvSpPr>
        <p:spPr>
          <a:xfrm>
            <a:off x="3150525" y="5669280"/>
            <a:ext cx="4463934" cy="57357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solidFill>
                  <a:srgbClr val="FF0000"/>
                </a:solidFill>
                <a:latin typeface="Arial Black" pitchFamily="34" charset="0"/>
              </a:rPr>
              <a:t>KAYDET BUTON İLE BİLDİRİM TAMAMLANMIŞ OLUR.</a:t>
            </a:r>
          </a:p>
        </p:txBody>
      </p:sp>
    </p:spTree>
    <p:extLst>
      <p:ext uri="{BB962C8B-B14F-4D97-AF65-F5344CB8AC3E}">
        <p14:creationId xmlns:p14="http://schemas.microsoft.com/office/powerpoint/2010/main" val="3587544802"/>
      </p:ext>
    </p:extLst>
  </p:cSld>
  <p:clrMapOvr>
    <a:masterClrMapping/>
  </p:clrMapOvr>
  <p:transition spd="slow">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68484-D1CD-BBB6-3DB5-BABA32B42649}"/>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199D8465-D08A-A6F2-2B35-25DAC65727B1}"/>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id="{7FE06A02-0F66-DF5D-3749-1ADE30C42474}"/>
              </a:ext>
            </a:extLst>
          </p:cNvPr>
          <p:cNvSpPr/>
          <p:nvPr/>
        </p:nvSpPr>
        <p:spPr>
          <a:xfrm>
            <a:off x="484909" y="473826"/>
            <a:ext cx="11222182" cy="59103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a:extLst>
              <a:ext uri="{FF2B5EF4-FFF2-40B4-BE49-F238E27FC236}">
                <a16:creationId xmlns:a16="http://schemas.microsoft.com/office/drawing/2014/main" id="{498719EB-70E7-49D7-3040-2D639EE363F0}"/>
              </a:ext>
            </a:extLst>
          </p:cNvPr>
          <p:cNvSpPr/>
          <p:nvPr/>
        </p:nvSpPr>
        <p:spPr>
          <a:xfrm>
            <a:off x="4944687" y="0"/>
            <a:ext cx="2030845" cy="185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Resim 8">
            <a:extLst>
              <a:ext uri="{FF2B5EF4-FFF2-40B4-BE49-F238E27FC236}">
                <a16:creationId xmlns:a16="http://schemas.microsoft.com/office/drawing/2014/main" id="{493C89AC-D523-B9C5-358C-77DC4F53A9CC}"/>
              </a:ext>
            </a:extLst>
          </p:cNvPr>
          <p:cNvPicPr>
            <a:picLocks noChangeAspect="1"/>
          </p:cNvPicPr>
          <p:nvPr/>
        </p:nvPicPr>
        <p:blipFill>
          <a:blip r:embed="rId2" cstate="print"/>
          <a:stretch>
            <a:fillRect/>
          </a:stretch>
        </p:blipFill>
        <p:spPr>
          <a:xfrm>
            <a:off x="4944687" y="5510158"/>
            <a:ext cx="2030845" cy="565638"/>
          </a:xfrm>
          <a:prstGeom prst="rect">
            <a:avLst/>
          </a:prstGeom>
        </p:spPr>
      </p:pic>
      <p:pic>
        <p:nvPicPr>
          <p:cNvPr id="11" name="Resim 10">
            <a:extLst>
              <a:ext uri="{FF2B5EF4-FFF2-40B4-BE49-F238E27FC236}">
                <a16:creationId xmlns:a16="http://schemas.microsoft.com/office/drawing/2014/main" id="{48E22FCB-5307-5EE0-834E-BE05B73B3177}"/>
              </a:ext>
            </a:extLst>
          </p:cNvPr>
          <p:cNvPicPr>
            <a:picLocks noChangeAspect="1"/>
          </p:cNvPicPr>
          <p:nvPr/>
        </p:nvPicPr>
        <p:blipFill>
          <a:blip r:embed="rId3" cstate="print"/>
          <a:stretch>
            <a:fillRect/>
          </a:stretch>
        </p:blipFill>
        <p:spPr>
          <a:xfrm>
            <a:off x="5166148" y="286706"/>
            <a:ext cx="1738932" cy="1245075"/>
          </a:xfrm>
          <a:prstGeom prst="rect">
            <a:avLst/>
          </a:prstGeom>
        </p:spPr>
      </p:pic>
      <p:sp>
        <p:nvSpPr>
          <p:cNvPr id="12" name="Metin kutusu 11">
            <a:extLst>
              <a:ext uri="{FF2B5EF4-FFF2-40B4-BE49-F238E27FC236}">
                <a16:creationId xmlns:a16="http://schemas.microsoft.com/office/drawing/2014/main" id="{47001AD4-0334-297D-047E-3750EE989994}"/>
              </a:ext>
            </a:extLst>
          </p:cNvPr>
          <p:cNvSpPr txBox="1"/>
          <p:nvPr/>
        </p:nvSpPr>
        <p:spPr>
          <a:xfrm>
            <a:off x="989788" y="2352502"/>
            <a:ext cx="10091651" cy="1815882"/>
          </a:xfrm>
          <a:prstGeom prst="rect">
            <a:avLst/>
          </a:prstGeom>
          <a:noFill/>
        </p:spPr>
        <p:txBody>
          <a:bodyPr wrap="square" rtlCol="0">
            <a:spAutoFit/>
          </a:bodyPr>
          <a:lstStyle/>
          <a:p>
            <a:pPr algn="ctr"/>
            <a:r>
              <a:rPr lang="tr-TR" sz="2800" b="1" dirty="0">
                <a:solidFill>
                  <a:schemeClr val="bg1"/>
                </a:solidFill>
                <a:latin typeface="Times New Roman" pitchFamily="18" charset="0"/>
                <a:cs typeface="Times New Roman" pitchFamily="18" charset="0"/>
              </a:rPr>
              <a:t>3. Konu Başlığımız</a:t>
            </a:r>
          </a:p>
          <a:p>
            <a:pPr algn="ctr"/>
            <a:endParaRPr lang="tr-TR" sz="2800" b="1" dirty="0">
              <a:solidFill>
                <a:schemeClr val="bg1"/>
              </a:solidFill>
              <a:latin typeface="Times New Roman" pitchFamily="18" charset="0"/>
              <a:cs typeface="Times New Roman" pitchFamily="18" charset="0"/>
            </a:endParaRPr>
          </a:p>
          <a:p>
            <a:pPr algn="ctr"/>
            <a:r>
              <a:rPr lang="tr-TR" sz="2800" b="1" dirty="0">
                <a:solidFill>
                  <a:schemeClr val="bg1"/>
                </a:solidFill>
                <a:latin typeface="Times New Roman" pitchFamily="18" charset="0"/>
                <a:cs typeface="Times New Roman" pitchFamily="18" charset="0"/>
              </a:rPr>
              <a:t>Dernek Organlarında Değişiklik </a:t>
            </a:r>
          </a:p>
          <a:p>
            <a:pPr algn="ctr"/>
            <a:r>
              <a:rPr lang="tr-TR" sz="2800" b="1" dirty="0">
                <a:solidFill>
                  <a:schemeClr val="bg1"/>
                </a:solidFill>
                <a:latin typeface="Times New Roman" pitchFamily="18" charset="0"/>
                <a:cs typeface="Times New Roman" pitchFamily="18" charset="0"/>
              </a:rPr>
              <a:t>Bildirim Ekranı ve Bildirim Süreleri</a:t>
            </a:r>
          </a:p>
        </p:txBody>
      </p:sp>
      <p:sp>
        <p:nvSpPr>
          <p:cNvPr id="2" name="Slayt Numarası Yer Tutucusu 1">
            <a:extLst>
              <a:ext uri="{FF2B5EF4-FFF2-40B4-BE49-F238E27FC236}">
                <a16:creationId xmlns:a16="http://schemas.microsoft.com/office/drawing/2014/main" id="{E2D9F8C4-8453-0EB1-4E5B-85F2F2F211DE}"/>
              </a:ext>
            </a:extLst>
          </p:cNvPr>
          <p:cNvSpPr>
            <a:spLocks noGrp="1"/>
          </p:cNvSpPr>
          <p:nvPr>
            <p:ph type="sldNum" sz="quarter" idx="12"/>
          </p:nvPr>
        </p:nvSpPr>
        <p:spPr/>
        <p:txBody>
          <a:bodyPr/>
          <a:lstStyle/>
          <a:p>
            <a:fld id="{488CBA7A-A615-9C49-86BA-F406D90224F1}" type="slidenum">
              <a:rPr lang="tr-TR" smtClean="0"/>
              <a:pPr/>
              <a:t>13</a:t>
            </a:fld>
            <a:r>
              <a:rPr lang="tr-TR"/>
              <a:t>/27</a:t>
            </a:r>
            <a:endParaRPr lang="tr-TR" dirty="0"/>
          </a:p>
        </p:txBody>
      </p:sp>
    </p:spTree>
    <p:extLst>
      <p:ext uri="{BB962C8B-B14F-4D97-AF65-F5344CB8AC3E}">
        <p14:creationId xmlns:p14="http://schemas.microsoft.com/office/powerpoint/2010/main" val="586801857"/>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1109146-62E3-A8B4-9FF1-AE45A9CD90D1}"/>
              </a:ext>
            </a:extLst>
          </p:cNvPr>
          <p:cNvSpPr txBox="1"/>
          <p:nvPr/>
        </p:nvSpPr>
        <p:spPr>
          <a:xfrm>
            <a:off x="1858551" y="269713"/>
            <a:ext cx="5616025" cy="707886"/>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dirty="0">
                <a:solidFill>
                  <a:srgbClr val="002060"/>
                </a:solidFill>
                <a:latin typeface="Arial Black" pitchFamily="34" charset="0"/>
              </a:rPr>
              <a:t>DERNEK ORGANLARINDA DEĞİŞİKLİK </a:t>
            </a:r>
          </a:p>
          <a:p>
            <a:r>
              <a:rPr lang="tr-TR" sz="2000" dirty="0">
                <a:solidFill>
                  <a:srgbClr val="002060"/>
                </a:solidFill>
                <a:latin typeface="Arial Black" pitchFamily="34" charset="0"/>
              </a:rPr>
              <a:t>BİLDİRİM SÜRELERİ</a:t>
            </a:r>
          </a:p>
        </p:txBody>
      </p:sp>
      <p:sp>
        <p:nvSpPr>
          <p:cNvPr id="6" name="2 İçerik Yer Tutucusu">
            <a:extLst>
              <a:ext uri="{FF2B5EF4-FFF2-40B4-BE49-F238E27FC236}">
                <a16:creationId xmlns:a16="http://schemas.microsoft.com/office/drawing/2014/main" id="{75B2954E-2260-33A7-713A-821DCD919641}"/>
              </a:ext>
            </a:extLst>
          </p:cNvPr>
          <p:cNvSpPr txBox="1">
            <a:spLocks/>
          </p:cNvSpPr>
          <p:nvPr/>
        </p:nvSpPr>
        <p:spPr>
          <a:xfrm>
            <a:off x="515389" y="1715536"/>
            <a:ext cx="11305309" cy="3426928"/>
          </a:xfrm>
          <a:prstGeom prst="rect">
            <a:avLst/>
          </a:prstGeom>
        </p:spPr>
        <p:txBody>
          <a:bodyPr>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buNone/>
            </a:pPr>
            <a:endParaRPr lang="tr-TR" sz="2000" dirty="0"/>
          </a:p>
        </p:txBody>
      </p:sp>
      <p:sp>
        <p:nvSpPr>
          <p:cNvPr id="5" name="4 Yuvarlatılmış Dikdörtgen"/>
          <p:cNvSpPr/>
          <p:nvPr/>
        </p:nvSpPr>
        <p:spPr>
          <a:xfrm>
            <a:off x="839585" y="1745673"/>
            <a:ext cx="10208030" cy="43724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a:solidFill>
                  <a:srgbClr val="002060"/>
                </a:solidFill>
                <a:latin typeface="Arial Black" pitchFamily="34" charset="0"/>
              </a:rPr>
              <a:t>Dernekler Yönetmeliği’nin 92. Maddesinde belirtildiği üzere Dernekler; </a:t>
            </a:r>
            <a:r>
              <a:rPr lang="tr-TR" sz="2000" dirty="0">
                <a:solidFill>
                  <a:srgbClr val="FF0000"/>
                </a:solidFill>
                <a:latin typeface="Arial Black" pitchFamily="34" charset="0"/>
              </a:rPr>
              <a:t>“</a:t>
            </a:r>
            <a:r>
              <a:rPr lang="tr-TR" sz="2000" b="1" u="sng" dirty="0">
                <a:solidFill>
                  <a:srgbClr val="FF0000"/>
                </a:solidFill>
                <a:latin typeface="Arial Black" pitchFamily="34" charset="0"/>
              </a:rPr>
              <a:t>Genel kurul toplantıları dışında”</a:t>
            </a:r>
            <a:r>
              <a:rPr lang="tr-TR" sz="2000" dirty="0">
                <a:solidFill>
                  <a:srgbClr val="002060"/>
                </a:solidFill>
                <a:latin typeface="Arial Black" pitchFamily="34" charset="0"/>
              </a:rPr>
              <a:t> dernek organlarında meydana gelen değişiklikleri </a:t>
            </a:r>
            <a:r>
              <a:rPr lang="tr-TR" sz="2000" b="1" dirty="0">
                <a:solidFill>
                  <a:srgbClr val="FF0000"/>
                </a:solidFill>
                <a:latin typeface="Arial Black" pitchFamily="34" charset="0"/>
              </a:rPr>
              <a:t>“</a:t>
            </a:r>
            <a:r>
              <a:rPr lang="tr-TR" sz="2000" b="1" u="sng" dirty="0">
                <a:solidFill>
                  <a:srgbClr val="FF0000"/>
                </a:solidFill>
                <a:latin typeface="Arial Black" pitchFamily="34" charset="0"/>
              </a:rPr>
              <a:t>kırk beş”</a:t>
            </a:r>
            <a:r>
              <a:rPr lang="tr-TR" sz="2000" b="1" dirty="0">
                <a:solidFill>
                  <a:srgbClr val="FF0000"/>
                </a:solidFill>
                <a:latin typeface="Arial Black" pitchFamily="34" charset="0"/>
              </a:rPr>
              <a:t> </a:t>
            </a:r>
            <a:r>
              <a:rPr lang="tr-TR" sz="2000" dirty="0">
                <a:solidFill>
                  <a:srgbClr val="002060"/>
                </a:solidFill>
                <a:latin typeface="Arial Black" pitchFamily="34" charset="0"/>
              </a:rPr>
              <a:t>gün içinde </a:t>
            </a:r>
          </a:p>
          <a:p>
            <a:pPr algn="ctr"/>
            <a:r>
              <a:rPr lang="tr-TR" sz="2000" dirty="0">
                <a:solidFill>
                  <a:srgbClr val="002060"/>
                </a:solidFill>
                <a:latin typeface="Arial Black" pitchFamily="34" charset="0"/>
              </a:rPr>
              <a:t>mülki idare amirliğine bildirmekle yükümlüdürler. </a:t>
            </a:r>
          </a:p>
        </p:txBody>
      </p:sp>
    </p:spTree>
    <p:extLst>
      <p:ext uri="{BB962C8B-B14F-4D97-AF65-F5344CB8AC3E}">
        <p14:creationId xmlns:p14="http://schemas.microsoft.com/office/powerpoint/2010/main" val="6625684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256D6-CDD1-8B92-4B0B-40A2D98874E3}"/>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B1366858-45E0-AF2F-4863-D7B15774662C}"/>
              </a:ext>
            </a:extLst>
          </p:cNvPr>
          <p:cNvSpPr txBox="1"/>
          <p:nvPr/>
        </p:nvSpPr>
        <p:spPr>
          <a:xfrm>
            <a:off x="1858551" y="269714"/>
            <a:ext cx="5616025" cy="707886"/>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dirty="0">
                <a:solidFill>
                  <a:srgbClr val="002060"/>
                </a:solidFill>
                <a:latin typeface="Arial Black" pitchFamily="34" charset="0"/>
              </a:rPr>
              <a:t>DERNEK ORGANLARINDA DEĞİŞİKLİK </a:t>
            </a:r>
          </a:p>
          <a:p>
            <a:r>
              <a:rPr lang="tr-TR" sz="2000" dirty="0">
                <a:solidFill>
                  <a:srgbClr val="002060"/>
                </a:solidFill>
                <a:latin typeface="Arial Black" pitchFamily="34" charset="0"/>
              </a:rPr>
              <a:t>BİLDİRİM SÜRELERİ</a:t>
            </a:r>
            <a:endParaRPr lang="tr-TR" sz="2000" dirty="0"/>
          </a:p>
        </p:txBody>
      </p:sp>
      <p:sp>
        <p:nvSpPr>
          <p:cNvPr id="4" name="3 Yuvarlatılmış Dikdörtgen"/>
          <p:cNvSpPr/>
          <p:nvPr/>
        </p:nvSpPr>
        <p:spPr>
          <a:xfrm>
            <a:off x="1388225" y="1953491"/>
            <a:ext cx="9410008" cy="4156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u="sng" dirty="0">
                <a:solidFill>
                  <a:srgbClr val="FF0000"/>
                </a:solidFill>
                <a:latin typeface="Arial Black" pitchFamily="34" charset="0"/>
              </a:rPr>
              <a:t>ÖNEMLİ BİLGİ</a:t>
            </a:r>
          </a:p>
          <a:p>
            <a:pPr algn="just"/>
            <a:endParaRPr lang="tr-TR" b="1" dirty="0">
              <a:solidFill>
                <a:srgbClr val="FF0000"/>
              </a:solidFill>
              <a:latin typeface="Arial Black" pitchFamily="34" charset="0"/>
            </a:endParaRPr>
          </a:p>
          <a:p>
            <a:pPr algn="just"/>
            <a:r>
              <a:rPr lang="tr-TR" b="1" dirty="0">
                <a:solidFill>
                  <a:srgbClr val="002060"/>
                </a:solidFill>
                <a:latin typeface="Arial Black" pitchFamily="34" charset="0"/>
              </a:rPr>
              <a:t>DERNEĞİN YÖNETİM VE DENETİM KURULU BAŞKAN VE ÜYELERİNİN GÖREVLERİNİN SONA ERMESİ DURUMUNDA BU KİŞİLER </a:t>
            </a:r>
            <a:r>
              <a:rPr lang="tr-TR" b="1" u="sng" dirty="0">
                <a:solidFill>
                  <a:srgbClr val="FF0000"/>
                </a:solidFill>
                <a:latin typeface="Arial Black" pitchFamily="34" charset="0"/>
              </a:rPr>
              <a:t>“YEDEK ÜYELİĞE GEÇİRİLEMEZLER” </a:t>
            </a:r>
            <a:r>
              <a:rPr lang="tr-TR" b="1" dirty="0">
                <a:solidFill>
                  <a:srgbClr val="002060"/>
                </a:solidFill>
                <a:latin typeface="Arial Black" pitchFamily="34" charset="0"/>
              </a:rPr>
              <a:t>ANCAK; YEDEK ÜYELER YÖNETİM VE DENETİM KURULLARINDA GÖREVLENDİRİLEBİLİRLER.</a:t>
            </a:r>
          </a:p>
        </p:txBody>
      </p:sp>
    </p:spTree>
    <p:extLst>
      <p:ext uri="{BB962C8B-B14F-4D97-AF65-F5344CB8AC3E}">
        <p14:creationId xmlns:p14="http://schemas.microsoft.com/office/powerpoint/2010/main" val="1026681564"/>
      </p:ext>
    </p:extLst>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884219" y="321071"/>
            <a:ext cx="6096000" cy="646331"/>
          </a:xfrm>
          <a:prstGeom prst="rect">
            <a:avLst/>
          </a:prstGeom>
        </p:spPr>
        <p:txBody>
          <a:bodyPr>
            <a:spAutoFit/>
          </a:bodyPr>
          <a:lstStyle/>
          <a:p>
            <a:r>
              <a:rPr lang="tr-TR" dirty="0">
                <a:solidFill>
                  <a:srgbClr val="002060"/>
                </a:solidFill>
                <a:latin typeface="Arial Black" pitchFamily="34" charset="0"/>
              </a:rPr>
              <a:t>DERNEK ORGANLARINDA DEĞİŞİKLİK </a:t>
            </a:r>
          </a:p>
          <a:p>
            <a:r>
              <a:rPr lang="tr-TR">
                <a:solidFill>
                  <a:srgbClr val="002060"/>
                </a:solidFill>
                <a:latin typeface="Arial Black" pitchFamily="34" charset="0"/>
              </a:rPr>
              <a:t>BİLDİRİM SÜRELERİ</a:t>
            </a:r>
            <a:endParaRPr lang="tr-TR" dirty="0"/>
          </a:p>
        </p:txBody>
      </p:sp>
      <p:sp>
        <p:nvSpPr>
          <p:cNvPr id="4" name="3 Yuvarlatılmış Dikdörtgen"/>
          <p:cNvSpPr/>
          <p:nvPr/>
        </p:nvSpPr>
        <p:spPr>
          <a:xfrm>
            <a:off x="1238596" y="1911927"/>
            <a:ext cx="9559637" cy="4397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a:solidFill>
                  <a:srgbClr val="FF0000"/>
                </a:solidFill>
                <a:latin typeface="Arial Black" pitchFamily="34" charset="0"/>
                <a:cs typeface="Arial" pitchFamily="34" charset="0"/>
              </a:rPr>
              <a:t>ÖNEMLİ BİLGİ</a:t>
            </a:r>
          </a:p>
          <a:p>
            <a:pPr algn="ctr"/>
            <a:endParaRPr lang="tr-TR" sz="2800" b="1" u="sng" dirty="0">
              <a:solidFill>
                <a:srgbClr val="FF0000"/>
              </a:solidFill>
              <a:latin typeface="Arial Black" pitchFamily="34" charset="0"/>
              <a:cs typeface="Arial" pitchFamily="34" charset="0"/>
            </a:endParaRPr>
          </a:p>
          <a:p>
            <a:pPr algn="ctr"/>
            <a:r>
              <a:rPr lang="tr-TR" b="1" dirty="0">
                <a:solidFill>
                  <a:srgbClr val="002060"/>
                </a:solidFill>
                <a:latin typeface="Arial Black" pitchFamily="34" charset="0"/>
                <a:cs typeface="Arial" pitchFamily="34" charset="0"/>
              </a:rPr>
              <a:t>DERNEKLER YÖNETİM VEYA DENETİM KURULLARINDA GÖREV YAPAN ÜYELERDEN HERHANGİ BİRİNİN </a:t>
            </a:r>
            <a:r>
              <a:rPr lang="tr-TR" b="1" u="sng" dirty="0">
                <a:solidFill>
                  <a:srgbClr val="FF0000"/>
                </a:solidFill>
                <a:latin typeface="Arial Black" pitchFamily="34" charset="0"/>
                <a:cs typeface="Arial" pitchFamily="34" charset="0"/>
              </a:rPr>
              <a:t>“İSTİFASI, VEFATI YADA ÜYELİKTEN İHRACI” </a:t>
            </a:r>
            <a:r>
              <a:rPr lang="tr-TR" b="1" dirty="0">
                <a:solidFill>
                  <a:srgbClr val="002060"/>
                </a:solidFill>
                <a:latin typeface="Arial Black" pitchFamily="34" charset="0"/>
                <a:cs typeface="Arial" pitchFamily="34" charset="0"/>
              </a:rPr>
              <a:t>DURUMLARINDA </a:t>
            </a:r>
            <a:r>
              <a:rPr lang="tr-TR" b="1" u="sng" dirty="0">
                <a:solidFill>
                  <a:srgbClr val="FF0000"/>
                </a:solidFill>
                <a:latin typeface="Arial Black" pitchFamily="34" charset="0"/>
                <a:cs typeface="Arial" pitchFamily="34" charset="0"/>
              </a:rPr>
              <a:t>“GENEL KURULU TOPLANTIYA ÇAĞIRMADAN” </a:t>
            </a:r>
            <a:r>
              <a:rPr lang="tr-TR" b="1" dirty="0">
                <a:solidFill>
                  <a:srgbClr val="002060"/>
                </a:solidFill>
                <a:latin typeface="Arial Black" pitchFamily="34" charset="0"/>
                <a:cs typeface="Arial" pitchFamily="34" charset="0"/>
              </a:rPr>
              <a:t>ORGAN DEĞİŞİKLİĞİNE GİDEBİLİRLER.</a:t>
            </a:r>
          </a:p>
          <a:p>
            <a:pPr algn="ctr"/>
            <a:endParaRPr lang="tr-TR" b="1" dirty="0">
              <a:solidFill>
                <a:srgbClr val="002060"/>
              </a:solidFill>
              <a:latin typeface="Arial Black" pitchFamily="34" charset="0"/>
              <a:cs typeface="Arial" pitchFamily="34" charset="0"/>
            </a:endParaRPr>
          </a:p>
          <a:p>
            <a:pPr algn="ctr"/>
            <a:r>
              <a:rPr lang="tr-TR" b="1" dirty="0">
                <a:solidFill>
                  <a:srgbClr val="002060"/>
                </a:solidFill>
                <a:latin typeface="Arial Black" pitchFamily="34" charset="0"/>
                <a:cs typeface="Arial" pitchFamily="34" charset="0"/>
              </a:rPr>
              <a:t>BUNUN İÇİN YÖNETİM KURULU KARARI ALMAK YETERLİ OLACAKTIR.</a:t>
            </a:r>
          </a:p>
        </p:txBody>
      </p:sp>
    </p:spTree>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256D6-CDD1-8B92-4B0B-40A2D98874E3}"/>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B1366858-45E0-AF2F-4863-D7B15774662C}"/>
              </a:ext>
            </a:extLst>
          </p:cNvPr>
          <p:cNvSpPr txBox="1"/>
          <p:nvPr/>
        </p:nvSpPr>
        <p:spPr>
          <a:xfrm>
            <a:off x="1858551" y="269714"/>
            <a:ext cx="5616025" cy="707886"/>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dirty="0">
                <a:solidFill>
                  <a:srgbClr val="002060"/>
                </a:solidFill>
                <a:latin typeface="Arial Black" pitchFamily="34" charset="0"/>
              </a:rPr>
              <a:t>DERNEK ORGANLARINDA DEĞİŞİKLİK </a:t>
            </a:r>
          </a:p>
          <a:p>
            <a:r>
              <a:rPr lang="tr-TR" sz="2000" dirty="0">
                <a:solidFill>
                  <a:srgbClr val="002060"/>
                </a:solidFill>
                <a:latin typeface="Arial Black" pitchFamily="34" charset="0"/>
              </a:rPr>
              <a:t>BİLDİRİM EKRANI</a:t>
            </a:r>
            <a:endParaRPr lang="tr-TR" sz="2000" dirty="0"/>
          </a:p>
        </p:txBody>
      </p:sp>
      <p:pic>
        <p:nvPicPr>
          <p:cNvPr id="5122" name="Picture 2"/>
          <p:cNvPicPr>
            <a:picLocks noChangeAspect="1" noChangeArrowheads="1"/>
          </p:cNvPicPr>
          <p:nvPr/>
        </p:nvPicPr>
        <p:blipFill>
          <a:blip r:embed="rId2" cstate="print"/>
          <a:srcRect/>
          <a:stretch>
            <a:fillRect/>
          </a:stretch>
        </p:blipFill>
        <p:spPr bwMode="auto">
          <a:xfrm>
            <a:off x="1120346" y="1318053"/>
            <a:ext cx="10280821" cy="5353807"/>
          </a:xfrm>
          <a:prstGeom prst="rect">
            <a:avLst/>
          </a:prstGeom>
          <a:noFill/>
          <a:ln w="9525">
            <a:noFill/>
            <a:miter lim="800000"/>
            <a:headEnd/>
            <a:tailEnd/>
          </a:ln>
        </p:spPr>
      </p:pic>
      <p:sp>
        <p:nvSpPr>
          <p:cNvPr id="6" name="5 Sağ Ok"/>
          <p:cNvSpPr/>
          <p:nvPr/>
        </p:nvSpPr>
        <p:spPr>
          <a:xfrm>
            <a:off x="8896115" y="2487827"/>
            <a:ext cx="774357" cy="33775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7" name="6 Dikdörtgen"/>
          <p:cNvSpPr/>
          <p:nvPr/>
        </p:nvSpPr>
        <p:spPr>
          <a:xfrm>
            <a:off x="2569680" y="2100724"/>
            <a:ext cx="2240692" cy="123567"/>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1128584" y="1301578"/>
            <a:ext cx="10280821" cy="601363"/>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endParaRPr lang="tr-TR" sz="2800" b="1" dirty="0">
              <a:solidFill>
                <a:srgbClr val="FF0000"/>
              </a:solidFill>
              <a:latin typeface="Arial Black" pitchFamily="34" charset="0"/>
            </a:endParaRPr>
          </a:p>
        </p:txBody>
      </p:sp>
      <p:sp>
        <p:nvSpPr>
          <p:cNvPr id="9" name="8 Dikdörtgen"/>
          <p:cNvSpPr/>
          <p:nvPr/>
        </p:nvSpPr>
        <p:spPr>
          <a:xfrm>
            <a:off x="3133898" y="3715789"/>
            <a:ext cx="7880466" cy="16209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000" b="1" dirty="0">
                <a:solidFill>
                  <a:srgbClr val="002060"/>
                </a:solidFill>
                <a:latin typeface="Arial Black" pitchFamily="34" charset="0"/>
              </a:rPr>
              <a:t>DERNEK ORGANLARINDA DEĞİŞİKLİK BİLDİRİM EKRANINA DERBİS EKRANININ SOL KISMINDA BULUNAN </a:t>
            </a:r>
            <a:r>
              <a:rPr lang="tr-TR" sz="2000" b="1" u="sng" dirty="0">
                <a:solidFill>
                  <a:srgbClr val="FF0000"/>
                </a:solidFill>
                <a:latin typeface="Arial Black" pitchFamily="34" charset="0"/>
              </a:rPr>
              <a:t>BİLDİRİMLER</a:t>
            </a:r>
            <a:r>
              <a:rPr lang="tr-TR" sz="2000" b="1" dirty="0">
                <a:solidFill>
                  <a:srgbClr val="002060"/>
                </a:solidFill>
                <a:latin typeface="Arial Black" pitchFamily="34" charset="0"/>
              </a:rPr>
              <a:t> BAŞLIĞI ALTINDAN ULAŞABİLİRSİNİZ.</a:t>
            </a:r>
          </a:p>
        </p:txBody>
      </p:sp>
      <p:sp>
        <p:nvSpPr>
          <p:cNvPr id="10" name="9 Sağ Ok"/>
          <p:cNvSpPr/>
          <p:nvPr/>
        </p:nvSpPr>
        <p:spPr>
          <a:xfrm>
            <a:off x="290945" y="3906982"/>
            <a:ext cx="1022466" cy="49045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1" name="10 Çerçeve"/>
          <p:cNvSpPr/>
          <p:nvPr/>
        </p:nvSpPr>
        <p:spPr>
          <a:xfrm>
            <a:off x="9725891" y="2493818"/>
            <a:ext cx="889462" cy="315884"/>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026681564"/>
      </p:ext>
    </p:extLst>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256D6-CDD1-8B92-4B0B-40A2D98874E3}"/>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id="{B1366858-45E0-AF2F-4863-D7B15774662C}"/>
              </a:ext>
            </a:extLst>
          </p:cNvPr>
          <p:cNvSpPr txBox="1"/>
          <p:nvPr/>
        </p:nvSpPr>
        <p:spPr>
          <a:xfrm>
            <a:off x="1858551" y="269714"/>
            <a:ext cx="5616025" cy="707886"/>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dirty="0">
                <a:solidFill>
                  <a:srgbClr val="002060"/>
                </a:solidFill>
                <a:latin typeface="Arial Black" pitchFamily="34" charset="0"/>
              </a:rPr>
              <a:t>DERNEK ORGANLARINDA DEĞİŞİKLİK </a:t>
            </a:r>
          </a:p>
          <a:p>
            <a:r>
              <a:rPr lang="tr-TR" sz="2000" dirty="0">
                <a:solidFill>
                  <a:srgbClr val="002060"/>
                </a:solidFill>
                <a:latin typeface="Arial Black" pitchFamily="34" charset="0"/>
              </a:rPr>
              <a:t>BİLDİRİM EKRANI</a:t>
            </a:r>
            <a:endParaRPr lang="tr-TR" sz="2000" dirty="0"/>
          </a:p>
        </p:txBody>
      </p:sp>
      <p:pic>
        <p:nvPicPr>
          <p:cNvPr id="6146" name="Picture 2"/>
          <p:cNvPicPr>
            <a:picLocks noChangeAspect="1" noChangeArrowheads="1"/>
          </p:cNvPicPr>
          <p:nvPr/>
        </p:nvPicPr>
        <p:blipFill>
          <a:blip r:embed="rId2" cstate="print"/>
          <a:srcRect/>
          <a:stretch>
            <a:fillRect/>
          </a:stretch>
        </p:blipFill>
        <p:spPr bwMode="auto">
          <a:xfrm>
            <a:off x="1326666" y="1342618"/>
            <a:ext cx="10445579" cy="5362832"/>
          </a:xfrm>
          <a:prstGeom prst="rect">
            <a:avLst/>
          </a:prstGeom>
          <a:noFill/>
          <a:ln w="9525">
            <a:noFill/>
            <a:miter lim="800000"/>
            <a:headEnd/>
            <a:tailEnd/>
          </a:ln>
        </p:spPr>
      </p:pic>
      <p:sp>
        <p:nvSpPr>
          <p:cNvPr id="4" name="3 Dikdörtgen"/>
          <p:cNvSpPr/>
          <p:nvPr/>
        </p:nvSpPr>
        <p:spPr>
          <a:xfrm>
            <a:off x="2907957" y="5008606"/>
            <a:ext cx="420130" cy="2306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5" name="4 Dikdörtgen"/>
          <p:cNvSpPr/>
          <p:nvPr/>
        </p:nvSpPr>
        <p:spPr>
          <a:xfrm>
            <a:off x="2916195" y="5329881"/>
            <a:ext cx="428367" cy="2141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6" name="5 Dikdörtgen"/>
          <p:cNvSpPr/>
          <p:nvPr/>
        </p:nvSpPr>
        <p:spPr>
          <a:xfrm>
            <a:off x="2907958" y="5642919"/>
            <a:ext cx="453080" cy="2224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7" name="6 Dikdörtgen"/>
          <p:cNvSpPr/>
          <p:nvPr/>
        </p:nvSpPr>
        <p:spPr>
          <a:xfrm>
            <a:off x="3443416" y="5000368"/>
            <a:ext cx="436606" cy="2224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8" name="7 Dikdörtgen"/>
          <p:cNvSpPr/>
          <p:nvPr/>
        </p:nvSpPr>
        <p:spPr>
          <a:xfrm>
            <a:off x="3459891" y="5329881"/>
            <a:ext cx="436605" cy="2141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9" name="8 Dikdörtgen"/>
          <p:cNvSpPr/>
          <p:nvPr/>
        </p:nvSpPr>
        <p:spPr>
          <a:xfrm>
            <a:off x="3476368" y="5634681"/>
            <a:ext cx="420129" cy="2306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0" name="9 Dikdörtgen"/>
          <p:cNvSpPr/>
          <p:nvPr/>
        </p:nvSpPr>
        <p:spPr>
          <a:xfrm>
            <a:off x="4143632" y="5016843"/>
            <a:ext cx="510746" cy="2059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1" name="10 Dikdörtgen"/>
          <p:cNvSpPr/>
          <p:nvPr/>
        </p:nvSpPr>
        <p:spPr>
          <a:xfrm>
            <a:off x="4135394" y="5371070"/>
            <a:ext cx="511421" cy="2400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2" name="11 Dikdörtgen"/>
          <p:cNvSpPr/>
          <p:nvPr/>
        </p:nvSpPr>
        <p:spPr>
          <a:xfrm>
            <a:off x="4127157" y="5700584"/>
            <a:ext cx="510745" cy="1812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6" name="15 Sağ Ok"/>
          <p:cNvSpPr/>
          <p:nvPr/>
        </p:nvSpPr>
        <p:spPr>
          <a:xfrm>
            <a:off x="9546830" y="6054886"/>
            <a:ext cx="675503" cy="32951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4" name="13 Dikdörtgen"/>
          <p:cNvSpPr/>
          <p:nvPr/>
        </p:nvSpPr>
        <p:spPr>
          <a:xfrm>
            <a:off x="1285103" y="1351005"/>
            <a:ext cx="10486767" cy="593125"/>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u="sng" dirty="0">
                <a:solidFill>
                  <a:srgbClr val="FF0000"/>
                </a:solidFill>
                <a:latin typeface="Arial Black" pitchFamily="34" charset="0"/>
              </a:rPr>
              <a:t>(*) </a:t>
            </a:r>
            <a:r>
              <a:rPr lang="tr-TR" u="sng" dirty="0">
                <a:solidFill>
                  <a:srgbClr val="002060"/>
                </a:solidFill>
                <a:latin typeface="Arial Black" pitchFamily="34" charset="0"/>
              </a:rPr>
              <a:t>İLE İŞARETLİ ALANLARIN DOLDURULMASI ZORUNLUDUR.</a:t>
            </a:r>
          </a:p>
        </p:txBody>
      </p:sp>
      <p:sp>
        <p:nvSpPr>
          <p:cNvPr id="15" name="14 Aşağı Ok"/>
          <p:cNvSpPr/>
          <p:nvPr/>
        </p:nvSpPr>
        <p:spPr>
          <a:xfrm>
            <a:off x="10088880" y="4045976"/>
            <a:ext cx="313037" cy="74964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7" name="16 Çerçeve"/>
          <p:cNvSpPr/>
          <p:nvPr/>
        </p:nvSpPr>
        <p:spPr>
          <a:xfrm>
            <a:off x="9243753" y="4912822"/>
            <a:ext cx="997527" cy="498763"/>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8" name="17 Çerçeve"/>
          <p:cNvSpPr/>
          <p:nvPr/>
        </p:nvSpPr>
        <p:spPr>
          <a:xfrm>
            <a:off x="10282845" y="4912822"/>
            <a:ext cx="931024" cy="507076"/>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20" name="19 Dikdörtgen"/>
          <p:cNvSpPr/>
          <p:nvPr/>
        </p:nvSpPr>
        <p:spPr>
          <a:xfrm>
            <a:off x="4804757" y="3632661"/>
            <a:ext cx="2261062" cy="7647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b="1" dirty="0">
                <a:solidFill>
                  <a:srgbClr val="FF0000"/>
                </a:solidFill>
              </a:rPr>
              <a:t>* Kurul Karar Tarihi </a:t>
            </a:r>
          </a:p>
          <a:p>
            <a:pPr algn="just"/>
            <a:r>
              <a:rPr lang="tr-TR" b="1" dirty="0">
                <a:solidFill>
                  <a:srgbClr val="FF0000"/>
                </a:solidFill>
              </a:rPr>
              <a:t>* Kurul Karar Sayısı</a:t>
            </a:r>
          </a:p>
        </p:txBody>
      </p:sp>
      <p:sp>
        <p:nvSpPr>
          <p:cNvPr id="21" name="20 Sol Yukarı Ok"/>
          <p:cNvSpPr/>
          <p:nvPr/>
        </p:nvSpPr>
        <p:spPr>
          <a:xfrm rot="5400000">
            <a:off x="3778134" y="3229494"/>
            <a:ext cx="850392" cy="526195"/>
          </a:xfrm>
          <a:prstGeom prst="lef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2" name="21 Yukarı Aşağı Ok"/>
          <p:cNvSpPr/>
          <p:nvPr/>
        </p:nvSpPr>
        <p:spPr>
          <a:xfrm>
            <a:off x="6342611" y="3067397"/>
            <a:ext cx="274320" cy="689956"/>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3" name="22 Dikdörtgen"/>
          <p:cNvSpPr/>
          <p:nvPr/>
        </p:nvSpPr>
        <p:spPr>
          <a:xfrm>
            <a:off x="8553797" y="3383281"/>
            <a:ext cx="2709949" cy="5070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sz="1100" b="1" dirty="0">
                <a:solidFill>
                  <a:srgbClr val="FF0000"/>
                </a:solidFill>
              </a:rPr>
              <a:t>ORGANLARA SEÇİLEN ÜYELERİN GÖREVLİ OLDUĞU ORGANLARI BU SEKMELER ÜZERİNDEN SEÇEBİLİRSİNİZ</a:t>
            </a:r>
            <a:endParaRPr lang="tr-TR" b="1" dirty="0">
              <a:solidFill>
                <a:srgbClr val="FF0000"/>
              </a:solidFill>
            </a:endParaRPr>
          </a:p>
        </p:txBody>
      </p:sp>
      <p:sp>
        <p:nvSpPr>
          <p:cNvPr id="24" name="23 Dikdörtgen"/>
          <p:cNvSpPr/>
          <p:nvPr/>
        </p:nvSpPr>
        <p:spPr>
          <a:xfrm>
            <a:off x="5270269" y="5660969"/>
            <a:ext cx="3998422" cy="7564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solidFill>
                  <a:srgbClr val="FF0000"/>
                </a:solidFill>
                <a:latin typeface="Arial Black" pitchFamily="34" charset="0"/>
              </a:rPr>
              <a:t>KAYDET BUTON İLE BİLDİRİM TAMAMLANMIŞ OLUR.</a:t>
            </a:r>
          </a:p>
        </p:txBody>
      </p:sp>
      <p:sp>
        <p:nvSpPr>
          <p:cNvPr id="25" name="24 Çerçeve"/>
          <p:cNvSpPr/>
          <p:nvPr/>
        </p:nvSpPr>
        <p:spPr>
          <a:xfrm>
            <a:off x="10316095" y="6026727"/>
            <a:ext cx="1113905" cy="340822"/>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026681564"/>
      </p:ext>
    </p:extLst>
  </p:cSld>
  <p:clrMapOvr>
    <a:masterClrMapping/>
  </p:clrMapOvr>
  <p:transition spd="slow">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CF31C-6267-21B4-452F-C5A0333FC22E}"/>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57E65B36-8FA4-8D8A-ADC8-0E04D027741E}"/>
              </a:ext>
            </a:extLst>
          </p:cNvPr>
          <p:cNvSpPr/>
          <p:nvPr/>
        </p:nvSpPr>
        <p:spPr>
          <a:xfrm>
            <a:off x="157942"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id="{AC1DF467-C50F-64E9-C125-84EB32403452}"/>
              </a:ext>
            </a:extLst>
          </p:cNvPr>
          <p:cNvSpPr/>
          <p:nvPr/>
        </p:nvSpPr>
        <p:spPr>
          <a:xfrm>
            <a:off x="484909" y="473826"/>
            <a:ext cx="11222182" cy="59103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a:extLst>
              <a:ext uri="{FF2B5EF4-FFF2-40B4-BE49-F238E27FC236}">
                <a16:creationId xmlns:a16="http://schemas.microsoft.com/office/drawing/2014/main" id="{C110D5E3-5CD6-FB30-E59A-298E8B041EFF}"/>
              </a:ext>
            </a:extLst>
          </p:cNvPr>
          <p:cNvSpPr/>
          <p:nvPr/>
        </p:nvSpPr>
        <p:spPr>
          <a:xfrm>
            <a:off x="4944687" y="0"/>
            <a:ext cx="2030845" cy="185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Resim 8">
            <a:extLst>
              <a:ext uri="{FF2B5EF4-FFF2-40B4-BE49-F238E27FC236}">
                <a16:creationId xmlns:a16="http://schemas.microsoft.com/office/drawing/2014/main" id="{139703C7-D45D-0EFB-5E9F-85EE63788250}"/>
              </a:ext>
            </a:extLst>
          </p:cNvPr>
          <p:cNvPicPr>
            <a:picLocks noChangeAspect="1"/>
          </p:cNvPicPr>
          <p:nvPr/>
        </p:nvPicPr>
        <p:blipFill>
          <a:blip r:embed="rId2" cstate="print"/>
          <a:stretch>
            <a:fillRect/>
          </a:stretch>
        </p:blipFill>
        <p:spPr>
          <a:xfrm>
            <a:off x="4944687" y="5510158"/>
            <a:ext cx="2030845" cy="565638"/>
          </a:xfrm>
          <a:prstGeom prst="rect">
            <a:avLst/>
          </a:prstGeom>
        </p:spPr>
      </p:pic>
      <p:pic>
        <p:nvPicPr>
          <p:cNvPr id="11" name="Resim 10">
            <a:extLst>
              <a:ext uri="{FF2B5EF4-FFF2-40B4-BE49-F238E27FC236}">
                <a16:creationId xmlns:a16="http://schemas.microsoft.com/office/drawing/2014/main" id="{6B669D29-0D9E-66B8-0EFF-D3C5B33FACAF}"/>
              </a:ext>
            </a:extLst>
          </p:cNvPr>
          <p:cNvPicPr>
            <a:picLocks noChangeAspect="1"/>
          </p:cNvPicPr>
          <p:nvPr/>
        </p:nvPicPr>
        <p:blipFill>
          <a:blip r:embed="rId3" cstate="print"/>
          <a:stretch>
            <a:fillRect/>
          </a:stretch>
        </p:blipFill>
        <p:spPr>
          <a:xfrm>
            <a:off x="5166148" y="286706"/>
            <a:ext cx="1738932" cy="1245075"/>
          </a:xfrm>
          <a:prstGeom prst="rect">
            <a:avLst/>
          </a:prstGeom>
        </p:spPr>
      </p:pic>
      <p:sp>
        <p:nvSpPr>
          <p:cNvPr id="12" name="Metin kutusu 11">
            <a:extLst>
              <a:ext uri="{FF2B5EF4-FFF2-40B4-BE49-F238E27FC236}">
                <a16:creationId xmlns:a16="http://schemas.microsoft.com/office/drawing/2014/main" id="{92B7D64A-0CE8-E5D1-8418-DA1C04957349}"/>
              </a:ext>
            </a:extLst>
          </p:cNvPr>
          <p:cNvSpPr txBox="1"/>
          <p:nvPr/>
        </p:nvSpPr>
        <p:spPr>
          <a:xfrm>
            <a:off x="989788" y="2144684"/>
            <a:ext cx="10091651" cy="2677656"/>
          </a:xfrm>
          <a:prstGeom prst="rect">
            <a:avLst/>
          </a:prstGeom>
          <a:noFill/>
        </p:spPr>
        <p:txBody>
          <a:bodyPr wrap="square" rtlCol="0">
            <a:spAutoFit/>
          </a:bodyPr>
          <a:lstStyle/>
          <a:p>
            <a:pPr algn="ctr"/>
            <a:endParaRPr lang="tr-TR" sz="2800" b="1" dirty="0">
              <a:solidFill>
                <a:schemeClr val="bg1"/>
              </a:solidFill>
              <a:latin typeface="Times New Roman" panose="02020603050405020304" pitchFamily="18" charset="0"/>
              <a:cs typeface="Times New Roman" panose="02020603050405020304" pitchFamily="18" charset="0"/>
            </a:endParaRPr>
          </a:p>
          <a:p>
            <a:pPr algn="ctr"/>
            <a:r>
              <a:rPr lang="tr-TR" sz="2800" b="1" dirty="0">
                <a:solidFill>
                  <a:schemeClr val="bg1"/>
                </a:solidFill>
                <a:latin typeface="Times New Roman" panose="02020603050405020304" pitchFamily="18" charset="0"/>
                <a:cs typeface="Times New Roman" panose="02020603050405020304" pitchFamily="18" charset="0"/>
              </a:rPr>
              <a:t>4. Konu Başlığımız</a:t>
            </a:r>
          </a:p>
          <a:p>
            <a:pPr algn="ctr"/>
            <a:endParaRPr lang="tr-TR" sz="2800" b="1" dirty="0">
              <a:solidFill>
                <a:schemeClr val="bg1"/>
              </a:solidFill>
              <a:latin typeface="Times New Roman" panose="02020603050405020304" pitchFamily="18" charset="0"/>
              <a:cs typeface="Times New Roman" panose="02020603050405020304" pitchFamily="18" charset="0"/>
            </a:endParaRPr>
          </a:p>
          <a:p>
            <a:pPr algn="ctr"/>
            <a:r>
              <a:rPr lang="tr-TR" sz="2800" b="1" dirty="0">
                <a:solidFill>
                  <a:schemeClr val="bg1"/>
                </a:solidFill>
                <a:latin typeface="Times New Roman" panose="02020603050405020304" pitchFamily="18" charset="0"/>
                <a:cs typeface="Times New Roman" panose="02020603050405020304" pitchFamily="18" charset="0"/>
              </a:rPr>
              <a:t>Taşınmaz Mal Bildirimi Ekranı </a:t>
            </a:r>
          </a:p>
          <a:p>
            <a:pPr algn="ctr"/>
            <a:r>
              <a:rPr lang="tr-TR" sz="2800" b="1" dirty="0">
                <a:solidFill>
                  <a:schemeClr val="bg1"/>
                </a:solidFill>
                <a:latin typeface="Times New Roman" panose="02020603050405020304" pitchFamily="18" charset="0"/>
                <a:cs typeface="Times New Roman" panose="02020603050405020304" pitchFamily="18" charset="0"/>
              </a:rPr>
              <a:t>Ve </a:t>
            </a:r>
          </a:p>
          <a:p>
            <a:pPr algn="ctr"/>
            <a:r>
              <a:rPr lang="tr-TR" sz="2800" b="1" dirty="0">
                <a:solidFill>
                  <a:schemeClr val="bg1"/>
                </a:solidFill>
                <a:latin typeface="Times New Roman" panose="02020603050405020304" pitchFamily="18" charset="0"/>
                <a:cs typeface="Times New Roman" panose="02020603050405020304" pitchFamily="18" charset="0"/>
              </a:rPr>
              <a:t>Bildirim Süreleri</a:t>
            </a:r>
          </a:p>
        </p:txBody>
      </p:sp>
      <p:sp>
        <p:nvSpPr>
          <p:cNvPr id="2" name="Slayt Numarası Yer Tutucusu 1">
            <a:extLst>
              <a:ext uri="{FF2B5EF4-FFF2-40B4-BE49-F238E27FC236}">
                <a16:creationId xmlns:a16="http://schemas.microsoft.com/office/drawing/2014/main" id="{30E4C975-022B-7E5E-D06B-029ACFB4C612}"/>
              </a:ext>
            </a:extLst>
          </p:cNvPr>
          <p:cNvSpPr>
            <a:spLocks noGrp="1"/>
          </p:cNvSpPr>
          <p:nvPr>
            <p:ph type="sldNum" sz="quarter" idx="12"/>
          </p:nvPr>
        </p:nvSpPr>
        <p:spPr/>
        <p:txBody>
          <a:bodyPr/>
          <a:lstStyle/>
          <a:p>
            <a:fld id="{488CBA7A-A615-9C49-86BA-F406D90224F1}" type="slidenum">
              <a:rPr lang="tr-TR" smtClean="0"/>
              <a:pPr/>
              <a:t>19</a:t>
            </a:fld>
            <a:r>
              <a:rPr lang="tr-TR"/>
              <a:t>/27</a:t>
            </a:r>
            <a:endParaRPr lang="tr-TR" dirty="0"/>
          </a:p>
        </p:txBody>
      </p:sp>
    </p:spTree>
    <p:extLst>
      <p:ext uri="{BB962C8B-B14F-4D97-AF65-F5344CB8AC3E}">
        <p14:creationId xmlns:p14="http://schemas.microsoft.com/office/powerpoint/2010/main" val="649246487"/>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a:extLst>
              <a:ext uri="{FF2B5EF4-FFF2-40B4-BE49-F238E27FC236}">
                <a16:creationId xmlns:a16="http://schemas.microsoft.com/office/drawing/2014/main" id="{6E7DD209-5C19-B44D-B00D-8C3B1262CF1D}"/>
              </a:ext>
            </a:extLst>
          </p:cNvPr>
          <p:cNvSpPr txBox="1">
            <a:spLocks/>
          </p:cNvSpPr>
          <p:nvPr/>
        </p:nvSpPr>
        <p:spPr>
          <a:xfrm>
            <a:off x="576649" y="1885841"/>
            <a:ext cx="10767620" cy="3893522"/>
          </a:xfrm>
          <a:prstGeom prst="rect">
            <a:avLst/>
          </a:prstGeom>
        </p:spPr>
        <p:txBody>
          <a:bodyPr>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rabicPeriod"/>
              <a:tabLst>
                <a:tab pos="447675" algn="l"/>
              </a:tabLst>
            </a:pPr>
            <a:endParaRPr lang="tr-TR" sz="2000" b="1" dirty="0"/>
          </a:p>
          <a:p>
            <a:pPr marL="457200" indent="-457200">
              <a:buFont typeface="+mj-lt"/>
              <a:buAutoNum type="arabicPeriod"/>
              <a:tabLst>
                <a:tab pos="447675" algn="l"/>
              </a:tabLst>
            </a:pPr>
            <a:endParaRPr lang="tr-TR" sz="2000" b="1" dirty="0"/>
          </a:p>
          <a:p>
            <a:pPr marL="457200" indent="-457200">
              <a:buFont typeface="+mj-lt"/>
              <a:buAutoNum type="arabicPeriod"/>
              <a:tabLst>
                <a:tab pos="447675" algn="l"/>
              </a:tabLst>
            </a:pPr>
            <a:endParaRPr lang="tr-TR" sz="2000" b="1" dirty="0"/>
          </a:p>
          <a:p>
            <a:pPr marL="457200" indent="-457200">
              <a:buFont typeface="+mj-lt"/>
              <a:buAutoNum type="arabicPeriod"/>
              <a:tabLst>
                <a:tab pos="447675" algn="l"/>
              </a:tabLst>
            </a:pPr>
            <a:endParaRPr lang="tr-TR" sz="2000" b="1" dirty="0"/>
          </a:p>
          <a:p>
            <a:pPr marL="457200" indent="-457200">
              <a:buFont typeface="+mj-lt"/>
              <a:buAutoNum type="arabicPeriod"/>
              <a:tabLst>
                <a:tab pos="447675" algn="l"/>
              </a:tabLst>
            </a:pPr>
            <a:endParaRPr lang="tr-TR" sz="2000" b="1" dirty="0"/>
          </a:p>
          <a:p>
            <a:pPr marL="457200" indent="-457200">
              <a:tabLst>
                <a:tab pos="447675" algn="l"/>
              </a:tabLst>
            </a:pPr>
            <a:endParaRPr lang="tr-TR" sz="2000" b="1" dirty="0"/>
          </a:p>
          <a:p>
            <a:pPr marL="457200" indent="-457200">
              <a:buFont typeface="+mj-lt"/>
              <a:buAutoNum type="arabicPeriod"/>
              <a:tabLst>
                <a:tab pos="447675" algn="l"/>
              </a:tabLst>
            </a:pPr>
            <a:endParaRPr lang="tr-TR" sz="2000" b="1" dirty="0"/>
          </a:p>
          <a:p>
            <a:pPr marL="457200" indent="-457200">
              <a:buFont typeface="+mj-lt"/>
              <a:buAutoNum type="arabicPeriod"/>
              <a:tabLst>
                <a:tab pos="447675" algn="l"/>
              </a:tabLst>
            </a:pPr>
            <a:endParaRPr lang="tr-TR" sz="2000" b="1" dirty="0"/>
          </a:p>
          <a:p>
            <a:pPr marL="457200" indent="-457200">
              <a:buFont typeface="+mj-lt"/>
              <a:buAutoNum type="arabicPeriod"/>
              <a:tabLst>
                <a:tab pos="447675" algn="l"/>
              </a:tabLst>
            </a:pPr>
            <a:endParaRPr lang="tr-TR" sz="2000" b="1" dirty="0"/>
          </a:p>
        </p:txBody>
      </p:sp>
      <p:sp>
        <p:nvSpPr>
          <p:cNvPr id="3" name="Metin kutusu 3">
            <a:extLst>
              <a:ext uri="{FF2B5EF4-FFF2-40B4-BE49-F238E27FC236}">
                <a16:creationId xmlns:a16="http://schemas.microsoft.com/office/drawing/2014/main" id="{D0B4C03A-F726-6F4E-A628-D9137330F3A0}"/>
              </a:ext>
            </a:extLst>
          </p:cNvPr>
          <p:cNvSpPr txBox="1"/>
          <p:nvPr/>
        </p:nvSpPr>
        <p:spPr>
          <a:xfrm>
            <a:off x="1817495" y="421061"/>
            <a:ext cx="3696846" cy="430887"/>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200" dirty="0">
                <a:solidFill>
                  <a:srgbClr val="002060"/>
                </a:solidFill>
                <a:latin typeface="Arial Black" pitchFamily="34" charset="0"/>
              </a:rPr>
              <a:t>KONU BAŞLIKLARIMIZ</a:t>
            </a:r>
          </a:p>
        </p:txBody>
      </p:sp>
      <p:sp>
        <p:nvSpPr>
          <p:cNvPr id="4" name="3 Yuvarlatılmış Dikdörtgen"/>
          <p:cNvSpPr/>
          <p:nvPr/>
        </p:nvSpPr>
        <p:spPr>
          <a:xfrm>
            <a:off x="1463040" y="1787236"/>
            <a:ext cx="9127375" cy="3965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tabLst>
                <a:tab pos="447675" algn="l"/>
              </a:tabLst>
            </a:pPr>
            <a:r>
              <a:rPr lang="tr-TR" sz="2400" b="1" dirty="0">
                <a:solidFill>
                  <a:srgbClr val="002060"/>
                </a:solidFill>
                <a:latin typeface="Times New Roman" pitchFamily="18" charset="0"/>
                <a:cs typeface="Times New Roman" pitchFamily="18" charset="0"/>
              </a:rPr>
              <a:t>1) 	Afet Faaliyet Bildirimi</a:t>
            </a:r>
          </a:p>
          <a:p>
            <a:pPr marL="457200" indent="-457200">
              <a:tabLst>
                <a:tab pos="447675" algn="l"/>
              </a:tabLst>
            </a:pPr>
            <a:r>
              <a:rPr lang="tr-TR" sz="2400" b="1" dirty="0">
                <a:solidFill>
                  <a:srgbClr val="002060"/>
                </a:solidFill>
                <a:latin typeface="Times New Roman" pitchFamily="18" charset="0"/>
                <a:cs typeface="Times New Roman" pitchFamily="18" charset="0"/>
              </a:rPr>
              <a:t>2) 	 Genel Kurul Sonuç Bildirimi </a:t>
            </a:r>
          </a:p>
          <a:p>
            <a:pPr marL="457200" indent="-457200">
              <a:tabLst>
                <a:tab pos="447675" algn="l"/>
              </a:tabLst>
            </a:pPr>
            <a:r>
              <a:rPr lang="tr-TR" sz="2400" b="1" dirty="0">
                <a:solidFill>
                  <a:srgbClr val="002060"/>
                </a:solidFill>
                <a:latin typeface="Times New Roman" pitchFamily="18" charset="0"/>
                <a:cs typeface="Times New Roman" pitchFamily="18" charset="0"/>
              </a:rPr>
              <a:t>3) 	Dernek Organlarında Değişiklik Bildirimi</a:t>
            </a:r>
          </a:p>
          <a:p>
            <a:pPr marL="457200" indent="-457200">
              <a:tabLst>
                <a:tab pos="447675" algn="l"/>
              </a:tabLst>
            </a:pPr>
            <a:r>
              <a:rPr lang="tr-TR" sz="2400" b="1" dirty="0">
                <a:solidFill>
                  <a:srgbClr val="002060"/>
                </a:solidFill>
                <a:latin typeface="Times New Roman" pitchFamily="18" charset="0"/>
                <a:cs typeface="Times New Roman" pitchFamily="18" charset="0"/>
              </a:rPr>
              <a:t>4) 	Taşınmaz Mal Bildirimi</a:t>
            </a:r>
          </a:p>
          <a:p>
            <a:pPr marL="457200" indent="-457200">
              <a:tabLst>
                <a:tab pos="447675" algn="l"/>
              </a:tabLst>
            </a:pPr>
            <a:r>
              <a:rPr lang="tr-TR" sz="2400" b="1" dirty="0">
                <a:solidFill>
                  <a:srgbClr val="002060"/>
                </a:solidFill>
                <a:latin typeface="Times New Roman" pitchFamily="18" charset="0"/>
                <a:cs typeface="Times New Roman" pitchFamily="18" charset="0"/>
              </a:rPr>
              <a:t>5) 	Yerleşim Yeri Değişiklik Bildirimi</a:t>
            </a:r>
          </a:p>
          <a:p>
            <a:pPr marL="457200" indent="-457200">
              <a:tabLst>
                <a:tab pos="447675" algn="l"/>
              </a:tabLst>
            </a:pPr>
            <a:r>
              <a:rPr lang="tr-TR" sz="2400" b="1" dirty="0">
                <a:solidFill>
                  <a:srgbClr val="002060"/>
                </a:solidFill>
                <a:latin typeface="Times New Roman" pitchFamily="18" charset="0"/>
                <a:cs typeface="Times New Roman" pitchFamily="18" charset="0"/>
              </a:rPr>
              <a:t>6) 	Yurtdışı Yardım Alma Bildirimi</a:t>
            </a:r>
          </a:p>
          <a:p>
            <a:pPr marL="457200" indent="-457200">
              <a:tabLst>
                <a:tab pos="447675" algn="l"/>
              </a:tabLst>
            </a:pPr>
            <a:r>
              <a:rPr lang="tr-TR" sz="2400" b="1" dirty="0">
                <a:solidFill>
                  <a:srgbClr val="002060"/>
                </a:solidFill>
                <a:latin typeface="Times New Roman" pitchFamily="18" charset="0"/>
                <a:cs typeface="Times New Roman" pitchFamily="18" charset="0"/>
              </a:rPr>
              <a:t>7) 	Yurtdışı Yardım Yapma Bildirimi</a:t>
            </a:r>
          </a:p>
          <a:p>
            <a:pPr marL="457200" indent="-457200">
              <a:tabLst>
                <a:tab pos="447675" algn="l"/>
              </a:tabLst>
            </a:pPr>
            <a:r>
              <a:rPr lang="tr-TR" sz="2400" b="1" dirty="0">
                <a:solidFill>
                  <a:srgbClr val="002060"/>
                </a:solidFill>
                <a:latin typeface="Times New Roman" pitchFamily="18" charset="0"/>
                <a:cs typeface="Times New Roman" pitchFamily="18" charset="0"/>
              </a:rPr>
              <a:t>8) 	Yurtdışı Yardım Yapma Faaliyet Sonuç Bildirimi</a:t>
            </a:r>
          </a:p>
        </p:txBody>
      </p:sp>
    </p:spTree>
    <p:extLst>
      <p:ext uri="{BB962C8B-B14F-4D97-AF65-F5344CB8AC3E}">
        <p14:creationId xmlns:p14="http://schemas.microsoft.com/office/powerpoint/2010/main" val="328699206"/>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etin kutusu 33">
            <a:extLst>
              <a:ext uri="{FF2B5EF4-FFF2-40B4-BE49-F238E27FC236}">
                <a16:creationId xmlns:a16="http://schemas.microsoft.com/office/drawing/2014/main" id="{590F0A71-A024-904F-A948-4D1CC4D88059}"/>
              </a:ext>
            </a:extLst>
          </p:cNvPr>
          <p:cNvSpPr txBox="1"/>
          <p:nvPr/>
        </p:nvSpPr>
        <p:spPr>
          <a:xfrm>
            <a:off x="1962421" y="397149"/>
            <a:ext cx="6439520" cy="461665"/>
          </a:xfrm>
          <a:prstGeom prst="rect">
            <a:avLst/>
          </a:prstGeom>
          <a:noFill/>
        </p:spPr>
        <p:txBody>
          <a:bodyPr wrap="none" rtlCol="0" anchor="ctr">
            <a:spAutoFit/>
          </a:bodyPr>
          <a:lstStyle/>
          <a:p>
            <a:r>
              <a:rPr lang="tr-TR" sz="2400" b="1" dirty="0">
                <a:solidFill>
                  <a:srgbClr val="002060"/>
                </a:solidFill>
                <a:latin typeface="Arial Black" pitchFamily="34" charset="0"/>
              </a:rPr>
              <a:t>TAŞINMAZ MAL BİLDİRİMİ SÜRELERİ</a:t>
            </a:r>
          </a:p>
        </p:txBody>
      </p:sp>
      <p:sp>
        <p:nvSpPr>
          <p:cNvPr id="27" name="26 Dikdörtgen"/>
          <p:cNvSpPr/>
          <p:nvPr/>
        </p:nvSpPr>
        <p:spPr>
          <a:xfrm>
            <a:off x="436605" y="2274838"/>
            <a:ext cx="11335265" cy="707886"/>
          </a:xfrm>
          <a:prstGeom prst="rect">
            <a:avLst/>
          </a:prstGeom>
        </p:spPr>
        <p:txBody>
          <a:bodyPr wrap="square">
            <a:spAutoFit/>
          </a:bodyPr>
          <a:lstStyle/>
          <a:p>
            <a:pPr algn="just"/>
            <a:endParaRPr lang="tr-TR" sz="2000" dirty="0">
              <a:solidFill>
                <a:schemeClr val="tx2"/>
              </a:solidFill>
              <a:latin typeface="Arial Black" pitchFamily="34" charset="0"/>
            </a:endParaRPr>
          </a:p>
          <a:p>
            <a:pPr algn="just"/>
            <a:endParaRPr lang="tr-TR" sz="2000" dirty="0">
              <a:solidFill>
                <a:schemeClr val="tx2"/>
              </a:solidFill>
              <a:latin typeface="Arial Black" pitchFamily="34" charset="0"/>
            </a:endParaRPr>
          </a:p>
        </p:txBody>
      </p:sp>
      <p:sp>
        <p:nvSpPr>
          <p:cNvPr id="4" name="3 Yuvarlatılmış Dikdörtgen"/>
          <p:cNvSpPr/>
          <p:nvPr/>
        </p:nvSpPr>
        <p:spPr>
          <a:xfrm>
            <a:off x="1263534" y="2086494"/>
            <a:ext cx="9634451" cy="3857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2400" dirty="0">
              <a:solidFill>
                <a:srgbClr val="002060"/>
              </a:solidFill>
              <a:latin typeface="Arial Black" pitchFamily="34" charset="0"/>
            </a:endParaRPr>
          </a:p>
          <a:p>
            <a:pPr algn="just"/>
            <a:r>
              <a:rPr lang="tr-TR" sz="2400" dirty="0">
                <a:solidFill>
                  <a:srgbClr val="002060"/>
                </a:solidFill>
                <a:latin typeface="Arial Black" pitchFamily="34" charset="0"/>
              </a:rPr>
              <a:t>Dernekler Yönetmeliği’nin 93. maddesinde belirtildiği üzere dernekler; Edindikleri taşınmazları tapuya tescilinden itibaren </a:t>
            </a:r>
            <a:r>
              <a:rPr lang="tr-TR" sz="2400" u="sng" dirty="0">
                <a:solidFill>
                  <a:srgbClr val="FF0000"/>
                </a:solidFill>
                <a:latin typeface="Arial Black" pitchFamily="34" charset="0"/>
              </a:rPr>
              <a:t>“</a:t>
            </a:r>
            <a:r>
              <a:rPr lang="tr-TR" sz="2400" b="1" u="sng" dirty="0" err="1">
                <a:solidFill>
                  <a:srgbClr val="FF0000"/>
                </a:solidFill>
                <a:latin typeface="Arial Black" pitchFamily="34" charset="0"/>
              </a:rPr>
              <a:t>otuzgün</a:t>
            </a:r>
            <a:r>
              <a:rPr lang="tr-TR" sz="2400" b="1" u="sng" dirty="0">
                <a:solidFill>
                  <a:srgbClr val="FF0000"/>
                </a:solidFill>
                <a:latin typeface="Arial Black" pitchFamily="34" charset="0"/>
              </a:rPr>
              <a:t>”</a:t>
            </a:r>
            <a:r>
              <a:rPr lang="tr-TR" sz="2400" dirty="0">
                <a:solidFill>
                  <a:srgbClr val="002060"/>
                </a:solidFill>
                <a:latin typeface="Arial Black" pitchFamily="34" charset="0"/>
              </a:rPr>
              <a:t> içinde mülki idare amirliğine bildirmekle yükümlüdürler. </a:t>
            </a:r>
            <a:endParaRPr lang="tr-TR" sz="2400" dirty="0">
              <a:solidFill>
                <a:srgbClr val="002060"/>
              </a:solidFill>
            </a:endParaRPr>
          </a:p>
        </p:txBody>
      </p:sp>
    </p:spTree>
    <p:extLst>
      <p:ext uri="{BB962C8B-B14F-4D97-AF65-F5344CB8AC3E}">
        <p14:creationId xmlns:p14="http://schemas.microsoft.com/office/powerpoint/2010/main" val="2128296838"/>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etin kutusu 33">
            <a:extLst>
              <a:ext uri="{FF2B5EF4-FFF2-40B4-BE49-F238E27FC236}">
                <a16:creationId xmlns:a16="http://schemas.microsoft.com/office/drawing/2014/main" id="{590F0A71-A024-904F-A948-4D1CC4D88059}"/>
              </a:ext>
            </a:extLst>
          </p:cNvPr>
          <p:cNvSpPr txBox="1"/>
          <p:nvPr/>
        </p:nvSpPr>
        <p:spPr>
          <a:xfrm>
            <a:off x="1962421" y="397149"/>
            <a:ext cx="6439520" cy="461665"/>
          </a:xfrm>
          <a:prstGeom prst="rect">
            <a:avLst/>
          </a:prstGeom>
          <a:noFill/>
        </p:spPr>
        <p:txBody>
          <a:bodyPr wrap="none" rtlCol="0" anchor="ctr">
            <a:spAutoFit/>
          </a:bodyPr>
          <a:lstStyle/>
          <a:p>
            <a:r>
              <a:rPr lang="tr-TR" sz="2400" b="1" dirty="0">
                <a:solidFill>
                  <a:srgbClr val="002060"/>
                </a:solidFill>
                <a:latin typeface="Arial Black" pitchFamily="34" charset="0"/>
              </a:rPr>
              <a:t>TAŞINMAZ MAL BİLDİRİMİ SÜRELERİ</a:t>
            </a:r>
          </a:p>
        </p:txBody>
      </p:sp>
      <p:pic>
        <p:nvPicPr>
          <p:cNvPr id="3" name="Picture 2"/>
          <p:cNvPicPr>
            <a:picLocks noChangeAspect="1" noChangeArrowheads="1"/>
          </p:cNvPicPr>
          <p:nvPr/>
        </p:nvPicPr>
        <p:blipFill>
          <a:blip r:embed="rId2" cstate="print"/>
          <a:srcRect/>
          <a:stretch>
            <a:fillRect/>
          </a:stretch>
        </p:blipFill>
        <p:spPr bwMode="auto">
          <a:xfrm>
            <a:off x="1227439" y="1383957"/>
            <a:ext cx="10396150" cy="5140411"/>
          </a:xfrm>
          <a:prstGeom prst="rect">
            <a:avLst/>
          </a:prstGeom>
          <a:ln>
            <a:noFill/>
          </a:ln>
          <a:effectLst>
            <a:outerShdw blurRad="190500" algn="tl" rotWithShape="0">
              <a:srgbClr val="000000">
                <a:alpha val="70000"/>
              </a:srgbClr>
            </a:outerShdw>
          </a:effectLst>
        </p:spPr>
      </p:pic>
      <p:sp>
        <p:nvSpPr>
          <p:cNvPr id="4" name="3 Sağ Ok"/>
          <p:cNvSpPr/>
          <p:nvPr/>
        </p:nvSpPr>
        <p:spPr>
          <a:xfrm>
            <a:off x="271848" y="4481384"/>
            <a:ext cx="889687" cy="3789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5" name="4 Sağ Ok"/>
          <p:cNvSpPr/>
          <p:nvPr/>
        </p:nvSpPr>
        <p:spPr>
          <a:xfrm>
            <a:off x="9506465" y="2570205"/>
            <a:ext cx="757881" cy="25537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Dikdörtgen"/>
          <p:cNvSpPr/>
          <p:nvPr/>
        </p:nvSpPr>
        <p:spPr>
          <a:xfrm>
            <a:off x="1210962" y="1375720"/>
            <a:ext cx="10412627" cy="593124"/>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endParaRPr lang="tr-TR"/>
          </a:p>
        </p:txBody>
      </p:sp>
      <p:sp>
        <p:nvSpPr>
          <p:cNvPr id="7" name="6 Dikdörtgen"/>
          <p:cNvSpPr/>
          <p:nvPr/>
        </p:nvSpPr>
        <p:spPr>
          <a:xfrm>
            <a:off x="2759825" y="2136371"/>
            <a:ext cx="3690851" cy="1330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8" name="7 Dikdörtgen"/>
          <p:cNvSpPr/>
          <p:nvPr/>
        </p:nvSpPr>
        <p:spPr>
          <a:xfrm>
            <a:off x="3383280" y="3840480"/>
            <a:ext cx="7464829" cy="154616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000" b="1" dirty="0">
                <a:solidFill>
                  <a:srgbClr val="002060"/>
                </a:solidFill>
                <a:latin typeface="Arial Black" pitchFamily="34" charset="0"/>
              </a:rPr>
              <a:t>TAŞINMAZ MAL BİLDİRİMİ EKRANINA DERBİS EKRANININ SOL KISMINDA BULUNAN </a:t>
            </a:r>
            <a:r>
              <a:rPr lang="tr-TR" sz="2000" b="1" u="sng" dirty="0">
                <a:solidFill>
                  <a:srgbClr val="FF0000"/>
                </a:solidFill>
                <a:latin typeface="Arial Black" pitchFamily="34" charset="0"/>
              </a:rPr>
              <a:t>BİLDİRİMLER</a:t>
            </a:r>
            <a:r>
              <a:rPr lang="tr-TR" sz="2000" b="1" dirty="0">
                <a:solidFill>
                  <a:srgbClr val="002060"/>
                </a:solidFill>
                <a:latin typeface="Arial Black" pitchFamily="34" charset="0"/>
              </a:rPr>
              <a:t> BAŞLIĞI ALTINDAN ULAŞABİLİRSİNİZ.</a:t>
            </a:r>
          </a:p>
        </p:txBody>
      </p:sp>
      <p:sp>
        <p:nvSpPr>
          <p:cNvPr id="9" name="8 Çerçeve"/>
          <p:cNvSpPr/>
          <p:nvPr/>
        </p:nvSpPr>
        <p:spPr>
          <a:xfrm>
            <a:off x="10324407" y="2518756"/>
            <a:ext cx="856211" cy="299259"/>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128296838"/>
      </p:ext>
    </p:extLst>
  </p:cSld>
  <p:clrMapOvr>
    <a:masterClrMapping/>
  </p:clrMapOvr>
  <p:transition spd="slow">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etin kutusu 33">
            <a:extLst>
              <a:ext uri="{FF2B5EF4-FFF2-40B4-BE49-F238E27FC236}">
                <a16:creationId xmlns:a16="http://schemas.microsoft.com/office/drawing/2014/main" id="{590F0A71-A024-904F-A948-4D1CC4D88059}"/>
              </a:ext>
            </a:extLst>
          </p:cNvPr>
          <p:cNvSpPr txBox="1"/>
          <p:nvPr/>
        </p:nvSpPr>
        <p:spPr>
          <a:xfrm>
            <a:off x="1962421" y="397149"/>
            <a:ext cx="6439520" cy="461665"/>
          </a:xfrm>
          <a:prstGeom prst="rect">
            <a:avLst/>
          </a:prstGeom>
          <a:noFill/>
        </p:spPr>
        <p:txBody>
          <a:bodyPr wrap="none" rtlCol="0" anchor="ctr">
            <a:spAutoFit/>
          </a:bodyPr>
          <a:lstStyle/>
          <a:p>
            <a:r>
              <a:rPr lang="tr-TR" sz="2400" b="1" dirty="0">
                <a:solidFill>
                  <a:srgbClr val="002060"/>
                </a:solidFill>
                <a:latin typeface="Arial Black" pitchFamily="34" charset="0"/>
              </a:rPr>
              <a:t>TAŞINMAZ MAL BİLDİRİMİ SÜRELERİ</a:t>
            </a:r>
          </a:p>
        </p:txBody>
      </p:sp>
      <p:pic>
        <p:nvPicPr>
          <p:cNvPr id="3" name="Picture 2"/>
          <p:cNvPicPr>
            <a:picLocks noChangeAspect="1" noChangeArrowheads="1"/>
          </p:cNvPicPr>
          <p:nvPr/>
        </p:nvPicPr>
        <p:blipFill>
          <a:blip r:embed="rId2" cstate="print"/>
          <a:srcRect/>
          <a:stretch>
            <a:fillRect/>
          </a:stretch>
        </p:blipFill>
        <p:spPr bwMode="auto">
          <a:xfrm>
            <a:off x="1276865" y="1449933"/>
            <a:ext cx="10157253" cy="5165125"/>
          </a:xfrm>
          <a:prstGeom prst="rect">
            <a:avLst/>
          </a:prstGeom>
          <a:noFill/>
          <a:ln w="9525">
            <a:noFill/>
            <a:miter lim="800000"/>
            <a:headEnd/>
            <a:tailEnd/>
          </a:ln>
        </p:spPr>
      </p:pic>
      <p:sp>
        <p:nvSpPr>
          <p:cNvPr id="4" name="3 Sağ Ok"/>
          <p:cNvSpPr/>
          <p:nvPr/>
        </p:nvSpPr>
        <p:spPr>
          <a:xfrm>
            <a:off x="5725298" y="5486400"/>
            <a:ext cx="733167" cy="40365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5" name="4 Dikdörtgen"/>
          <p:cNvSpPr/>
          <p:nvPr/>
        </p:nvSpPr>
        <p:spPr>
          <a:xfrm>
            <a:off x="1285103" y="1441622"/>
            <a:ext cx="10157254" cy="576648"/>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u="sng" dirty="0">
                <a:solidFill>
                  <a:srgbClr val="FF0000"/>
                </a:solidFill>
                <a:latin typeface="Arial Black" pitchFamily="34" charset="0"/>
              </a:rPr>
              <a:t>(*) </a:t>
            </a:r>
            <a:r>
              <a:rPr lang="tr-TR" b="1" u="sng" dirty="0">
                <a:solidFill>
                  <a:srgbClr val="002060"/>
                </a:solidFill>
                <a:latin typeface="Arial Black" pitchFamily="34" charset="0"/>
              </a:rPr>
              <a:t>İLE İŞARETLİ ALANLARIN DOLDURULMASI ZORUNLUDUR.</a:t>
            </a:r>
          </a:p>
        </p:txBody>
      </p:sp>
      <p:sp>
        <p:nvSpPr>
          <p:cNvPr id="6" name="5 Sol Ok"/>
          <p:cNvSpPr/>
          <p:nvPr/>
        </p:nvSpPr>
        <p:spPr>
          <a:xfrm>
            <a:off x="7680961" y="4929447"/>
            <a:ext cx="2942705" cy="6567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b="1" dirty="0">
                <a:solidFill>
                  <a:srgbClr val="FF0000"/>
                </a:solidFill>
              </a:rPr>
              <a:t>ADRES BİLGİLERİNİ ADRES EKLE BUTONU YARDIMI İLE SEÇEBİLİRSİNİZ.</a:t>
            </a:r>
          </a:p>
        </p:txBody>
      </p:sp>
      <p:sp>
        <p:nvSpPr>
          <p:cNvPr id="7" name="6 Çerçeve"/>
          <p:cNvSpPr/>
          <p:nvPr/>
        </p:nvSpPr>
        <p:spPr>
          <a:xfrm>
            <a:off x="6608618" y="5503025"/>
            <a:ext cx="1080655" cy="340822"/>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8" name="7 Çerçeve"/>
          <p:cNvSpPr/>
          <p:nvPr/>
        </p:nvSpPr>
        <p:spPr>
          <a:xfrm>
            <a:off x="6625244" y="5054138"/>
            <a:ext cx="1047403" cy="36576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9" name="8 Dikdörtgen"/>
          <p:cNvSpPr/>
          <p:nvPr/>
        </p:nvSpPr>
        <p:spPr>
          <a:xfrm>
            <a:off x="8146474" y="3740728"/>
            <a:ext cx="1945178" cy="7647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tr-TR" sz="1100" b="1" dirty="0">
                <a:solidFill>
                  <a:srgbClr val="FF0000"/>
                </a:solidFill>
              </a:rPr>
              <a:t>* TAŞINMAZIN NİTELİĞİ</a:t>
            </a:r>
          </a:p>
          <a:p>
            <a:pPr algn="just"/>
            <a:r>
              <a:rPr lang="tr-TR" sz="1100" b="1" dirty="0">
                <a:solidFill>
                  <a:srgbClr val="FF0000"/>
                </a:solidFill>
              </a:rPr>
              <a:t>* TAŞINMAZIN EDİNME ŞEKLİ</a:t>
            </a:r>
          </a:p>
          <a:p>
            <a:pPr algn="just"/>
            <a:r>
              <a:rPr lang="tr-TR" sz="1100" b="1" dirty="0">
                <a:solidFill>
                  <a:srgbClr val="FF0000"/>
                </a:solidFill>
              </a:rPr>
              <a:t>* TAŞINMAZIN HİSSE ORANI</a:t>
            </a:r>
          </a:p>
          <a:p>
            <a:pPr algn="just"/>
            <a:r>
              <a:rPr lang="tr-TR" sz="1100" b="1" dirty="0">
                <a:solidFill>
                  <a:srgbClr val="FF0000"/>
                </a:solidFill>
              </a:rPr>
              <a:t>* TAŞINMAZIN BEDELİ VB.</a:t>
            </a:r>
          </a:p>
        </p:txBody>
      </p:sp>
      <p:sp>
        <p:nvSpPr>
          <p:cNvPr id="10" name="9 Sağ Ok"/>
          <p:cNvSpPr/>
          <p:nvPr/>
        </p:nvSpPr>
        <p:spPr>
          <a:xfrm>
            <a:off x="7198821" y="3915294"/>
            <a:ext cx="939339" cy="4073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28296838"/>
      </p:ext>
    </p:extLst>
  </p:cSld>
  <p:clrMapOvr>
    <a:masterClrMapping/>
  </p:clrMapOvr>
  <p:transition spd="slow">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etin kutusu 33">
            <a:extLst>
              <a:ext uri="{FF2B5EF4-FFF2-40B4-BE49-F238E27FC236}">
                <a16:creationId xmlns:a16="http://schemas.microsoft.com/office/drawing/2014/main" id="{590F0A71-A024-904F-A948-4D1CC4D88059}"/>
              </a:ext>
            </a:extLst>
          </p:cNvPr>
          <p:cNvSpPr txBox="1"/>
          <p:nvPr/>
        </p:nvSpPr>
        <p:spPr>
          <a:xfrm>
            <a:off x="1962421" y="397149"/>
            <a:ext cx="6439520" cy="461665"/>
          </a:xfrm>
          <a:prstGeom prst="rect">
            <a:avLst/>
          </a:prstGeom>
          <a:noFill/>
        </p:spPr>
        <p:txBody>
          <a:bodyPr wrap="none" rtlCol="0" anchor="ctr">
            <a:spAutoFit/>
          </a:bodyPr>
          <a:lstStyle/>
          <a:p>
            <a:r>
              <a:rPr lang="tr-TR" sz="2400" b="1" dirty="0">
                <a:solidFill>
                  <a:srgbClr val="002060"/>
                </a:solidFill>
                <a:latin typeface="Arial Black" pitchFamily="34" charset="0"/>
              </a:rPr>
              <a:t>TAŞINMAZ MAL BİLDİRİMİ SÜRELERİ</a:t>
            </a:r>
          </a:p>
        </p:txBody>
      </p:sp>
      <p:pic>
        <p:nvPicPr>
          <p:cNvPr id="5" name="Picture 2"/>
          <p:cNvPicPr>
            <a:picLocks noChangeAspect="1" noChangeArrowheads="1"/>
          </p:cNvPicPr>
          <p:nvPr/>
        </p:nvPicPr>
        <p:blipFill>
          <a:blip r:embed="rId2" cstate="print"/>
          <a:srcRect/>
          <a:stretch>
            <a:fillRect/>
          </a:stretch>
        </p:blipFill>
        <p:spPr bwMode="auto">
          <a:xfrm>
            <a:off x="939114" y="1474573"/>
            <a:ext cx="10585621" cy="5185719"/>
          </a:xfrm>
          <a:prstGeom prst="rect">
            <a:avLst/>
          </a:prstGeom>
          <a:noFill/>
          <a:ln w="9525">
            <a:noFill/>
            <a:miter lim="800000"/>
            <a:headEnd/>
            <a:tailEnd/>
          </a:ln>
        </p:spPr>
      </p:pic>
      <p:sp>
        <p:nvSpPr>
          <p:cNvPr id="6" name="5 Sağ Ok"/>
          <p:cNvSpPr/>
          <p:nvPr/>
        </p:nvSpPr>
        <p:spPr>
          <a:xfrm>
            <a:off x="5824151" y="3723503"/>
            <a:ext cx="659027" cy="40365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7" name="6 Dikdörtgen"/>
          <p:cNvSpPr/>
          <p:nvPr/>
        </p:nvSpPr>
        <p:spPr>
          <a:xfrm>
            <a:off x="938889" y="1449635"/>
            <a:ext cx="10569146" cy="576649"/>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endParaRPr lang="tr-TR"/>
          </a:p>
        </p:txBody>
      </p:sp>
      <p:sp>
        <p:nvSpPr>
          <p:cNvPr id="8" name="7 Çerçeve"/>
          <p:cNvSpPr/>
          <p:nvPr/>
        </p:nvSpPr>
        <p:spPr>
          <a:xfrm>
            <a:off x="6508865" y="3732415"/>
            <a:ext cx="1113906" cy="36576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9" name="8 Dikdörtgen"/>
          <p:cNvSpPr/>
          <p:nvPr/>
        </p:nvSpPr>
        <p:spPr>
          <a:xfrm>
            <a:off x="7647709" y="3923608"/>
            <a:ext cx="4081549" cy="8894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solidFill>
                  <a:srgbClr val="FF0000"/>
                </a:solidFill>
                <a:latin typeface="Arial Black" pitchFamily="34" charset="0"/>
              </a:rPr>
              <a:t>KAYDET BUTON İLE BİLDİRİM TAMAMLANMIŞ OLUR.</a:t>
            </a:r>
          </a:p>
        </p:txBody>
      </p:sp>
      <p:sp>
        <p:nvSpPr>
          <p:cNvPr id="11" name="10 Oval"/>
          <p:cNvSpPr/>
          <p:nvPr/>
        </p:nvSpPr>
        <p:spPr>
          <a:xfrm>
            <a:off x="7813964" y="2668385"/>
            <a:ext cx="3034145" cy="1064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002060"/>
                </a:solidFill>
              </a:rPr>
              <a:t>TAPU SENEDİ BİLGİLERİNİ GİRMEK ZORUNLU DEĞİLDİR.</a:t>
            </a:r>
          </a:p>
        </p:txBody>
      </p:sp>
      <p:sp>
        <p:nvSpPr>
          <p:cNvPr id="12" name="11 Sağ Ok"/>
          <p:cNvSpPr/>
          <p:nvPr/>
        </p:nvSpPr>
        <p:spPr>
          <a:xfrm>
            <a:off x="6957753" y="3000895"/>
            <a:ext cx="714894"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Dikdörtgen"/>
          <p:cNvSpPr/>
          <p:nvPr/>
        </p:nvSpPr>
        <p:spPr>
          <a:xfrm>
            <a:off x="2693324" y="4305994"/>
            <a:ext cx="4330931" cy="11887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000" b="1" dirty="0">
                <a:solidFill>
                  <a:srgbClr val="FF0000"/>
                </a:solidFill>
              </a:rPr>
              <a:t>(*) İLE İŞARETLİ OLMAYAN ALANLAR ZORUNLU OLMAMAKLA BİRLİKTE GİRİLMESİ TAVSİYE OLUNUR.</a:t>
            </a:r>
          </a:p>
        </p:txBody>
      </p:sp>
    </p:spTree>
    <p:extLst>
      <p:ext uri="{BB962C8B-B14F-4D97-AF65-F5344CB8AC3E}">
        <p14:creationId xmlns:p14="http://schemas.microsoft.com/office/powerpoint/2010/main" val="2128296838"/>
      </p:ext>
    </p:extLst>
  </p:cSld>
  <p:clrMapOvr>
    <a:masterClrMapping/>
  </p:clrMapOvr>
  <p:transition spd="slow">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B1E3B-7A2B-99D0-EF9A-EEE7C4CB1655}"/>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272432AF-743C-552B-B8AA-0FF5A78C6E85}"/>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id="{EDE1EF58-DBF8-FDEE-E28C-5C02576E0F22}"/>
              </a:ext>
            </a:extLst>
          </p:cNvPr>
          <p:cNvSpPr/>
          <p:nvPr/>
        </p:nvSpPr>
        <p:spPr>
          <a:xfrm>
            <a:off x="484909" y="473826"/>
            <a:ext cx="11222182" cy="59103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a:extLst>
              <a:ext uri="{FF2B5EF4-FFF2-40B4-BE49-F238E27FC236}">
                <a16:creationId xmlns:a16="http://schemas.microsoft.com/office/drawing/2014/main" id="{F8411314-93EB-F477-7368-AE801371CBF0}"/>
              </a:ext>
            </a:extLst>
          </p:cNvPr>
          <p:cNvSpPr/>
          <p:nvPr/>
        </p:nvSpPr>
        <p:spPr>
          <a:xfrm>
            <a:off x="4944687" y="0"/>
            <a:ext cx="2030845" cy="185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Resim 8">
            <a:extLst>
              <a:ext uri="{FF2B5EF4-FFF2-40B4-BE49-F238E27FC236}">
                <a16:creationId xmlns:a16="http://schemas.microsoft.com/office/drawing/2014/main" id="{C92D0A52-64EA-7340-E058-8395F87F4E25}"/>
              </a:ext>
            </a:extLst>
          </p:cNvPr>
          <p:cNvPicPr>
            <a:picLocks noChangeAspect="1"/>
          </p:cNvPicPr>
          <p:nvPr/>
        </p:nvPicPr>
        <p:blipFill>
          <a:blip r:embed="rId2" cstate="print"/>
          <a:stretch>
            <a:fillRect/>
          </a:stretch>
        </p:blipFill>
        <p:spPr>
          <a:xfrm>
            <a:off x="4944687" y="5510158"/>
            <a:ext cx="2030845" cy="565638"/>
          </a:xfrm>
          <a:prstGeom prst="rect">
            <a:avLst/>
          </a:prstGeom>
        </p:spPr>
      </p:pic>
      <p:pic>
        <p:nvPicPr>
          <p:cNvPr id="11" name="Resim 10">
            <a:extLst>
              <a:ext uri="{FF2B5EF4-FFF2-40B4-BE49-F238E27FC236}">
                <a16:creationId xmlns:a16="http://schemas.microsoft.com/office/drawing/2014/main" id="{522E44CE-2A73-6921-BB1C-457BE0892AB3}"/>
              </a:ext>
            </a:extLst>
          </p:cNvPr>
          <p:cNvPicPr>
            <a:picLocks noChangeAspect="1"/>
          </p:cNvPicPr>
          <p:nvPr/>
        </p:nvPicPr>
        <p:blipFill>
          <a:blip r:embed="rId3" cstate="print"/>
          <a:stretch>
            <a:fillRect/>
          </a:stretch>
        </p:blipFill>
        <p:spPr>
          <a:xfrm>
            <a:off x="5166148" y="286706"/>
            <a:ext cx="1738932" cy="1245075"/>
          </a:xfrm>
          <a:prstGeom prst="rect">
            <a:avLst/>
          </a:prstGeom>
        </p:spPr>
      </p:pic>
      <p:sp>
        <p:nvSpPr>
          <p:cNvPr id="12" name="Metin kutusu 11">
            <a:extLst>
              <a:ext uri="{FF2B5EF4-FFF2-40B4-BE49-F238E27FC236}">
                <a16:creationId xmlns:a16="http://schemas.microsoft.com/office/drawing/2014/main" id="{FDE8FC89-C0D3-F9CF-3C26-CA0C14E2BE43}"/>
              </a:ext>
            </a:extLst>
          </p:cNvPr>
          <p:cNvSpPr txBox="1"/>
          <p:nvPr/>
        </p:nvSpPr>
        <p:spPr>
          <a:xfrm>
            <a:off x="989788" y="2394065"/>
            <a:ext cx="10091651" cy="2246769"/>
          </a:xfrm>
          <a:prstGeom prst="rect">
            <a:avLst/>
          </a:prstGeom>
          <a:noFill/>
        </p:spPr>
        <p:txBody>
          <a:bodyPr wrap="square" rtlCol="0">
            <a:spAutoFit/>
          </a:bodyPr>
          <a:lstStyle/>
          <a:p>
            <a:pPr algn="ctr"/>
            <a:r>
              <a:rPr lang="tr-TR" sz="2800" b="1" dirty="0">
                <a:solidFill>
                  <a:schemeClr val="bg1"/>
                </a:solidFill>
                <a:latin typeface="Times New Roman" pitchFamily="18" charset="0"/>
                <a:cs typeface="Times New Roman" pitchFamily="18" charset="0"/>
              </a:rPr>
              <a:t>5. Konu Başlığımız</a:t>
            </a:r>
          </a:p>
          <a:p>
            <a:pPr algn="ctr"/>
            <a:endParaRPr lang="tr-TR" sz="2800" b="1" dirty="0">
              <a:solidFill>
                <a:schemeClr val="bg1"/>
              </a:solidFill>
              <a:latin typeface="Times New Roman" pitchFamily="18" charset="0"/>
              <a:cs typeface="Times New Roman" pitchFamily="18" charset="0"/>
            </a:endParaRPr>
          </a:p>
          <a:p>
            <a:pPr algn="ctr"/>
            <a:r>
              <a:rPr lang="tr-TR" sz="2800" b="1" dirty="0">
                <a:solidFill>
                  <a:schemeClr val="bg1"/>
                </a:solidFill>
                <a:latin typeface="Times New Roman" pitchFamily="18" charset="0"/>
                <a:cs typeface="Times New Roman" pitchFamily="18" charset="0"/>
              </a:rPr>
              <a:t>Yerleşim Yeri Değişiklik Bildirim Ekranı</a:t>
            </a:r>
          </a:p>
          <a:p>
            <a:pPr algn="ctr"/>
            <a:r>
              <a:rPr lang="tr-TR" sz="2800" b="1" dirty="0">
                <a:solidFill>
                  <a:schemeClr val="bg1"/>
                </a:solidFill>
                <a:latin typeface="Times New Roman" pitchFamily="18" charset="0"/>
                <a:cs typeface="Times New Roman" pitchFamily="18" charset="0"/>
              </a:rPr>
              <a:t>Ve </a:t>
            </a:r>
          </a:p>
          <a:p>
            <a:pPr algn="ctr"/>
            <a:r>
              <a:rPr lang="tr-TR" sz="2800" b="1" dirty="0">
                <a:solidFill>
                  <a:schemeClr val="bg1"/>
                </a:solidFill>
                <a:latin typeface="Times New Roman" pitchFamily="18" charset="0"/>
                <a:cs typeface="Times New Roman" pitchFamily="18" charset="0"/>
              </a:rPr>
              <a:t>Bildirim Süreleri</a:t>
            </a:r>
          </a:p>
        </p:txBody>
      </p:sp>
      <p:sp>
        <p:nvSpPr>
          <p:cNvPr id="2" name="Slayt Numarası Yer Tutucusu 1">
            <a:extLst>
              <a:ext uri="{FF2B5EF4-FFF2-40B4-BE49-F238E27FC236}">
                <a16:creationId xmlns:a16="http://schemas.microsoft.com/office/drawing/2014/main" id="{4750E4CD-0776-3B2E-312F-A21B84A6F8C2}"/>
              </a:ext>
            </a:extLst>
          </p:cNvPr>
          <p:cNvSpPr>
            <a:spLocks noGrp="1"/>
          </p:cNvSpPr>
          <p:nvPr>
            <p:ph type="sldNum" sz="quarter" idx="12"/>
          </p:nvPr>
        </p:nvSpPr>
        <p:spPr/>
        <p:txBody>
          <a:bodyPr/>
          <a:lstStyle/>
          <a:p>
            <a:fld id="{488CBA7A-A615-9C49-86BA-F406D90224F1}" type="slidenum">
              <a:rPr lang="tr-TR" smtClean="0"/>
              <a:pPr/>
              <a:t>24</a:t>
            </a:fld>
            <a:r>
              <a:rPr lang="tr-TR"/>
              <a:t>/27</a:t>
            </a:r>
            <a:endParaRPr lang="tr-TR" dirty="0"/>
          </a:p>
        </p:txBody>
      </p:sp>
    </p:spTree>
    <p:extLst>
      <p:ext uri="{BB962C8B-B14F-4D97-AF65-F5344CB8AC3E}">
        <p14:creationId xmlns:p14="http://schemas.microsoft.com/office/powerpoint/2010/main" val="2584982393"/>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828801" y="427926"/>
            <a:ext cx="7117491" cy="400110"/>
          </a:xfrm>
          <a:prstGeom prst="rect">
            <a:avLst/>
          </a:prstGeom>
          <a:noFill/>
        </p:spPr>
        <p:txBody>
          <a:bodyPr wrap="square" rtlCol="0" anchor="ctr">
            <a:spAutoFit/>
          </a:bodyPr>
          <a:lstStyle/>
          <a:p>
            <a:r>
              <a:rPr lang="tr-TR" sz="2000" b="1" dirty="0">
                <a:solidFill>
                  <a:srgbClr val="002060"/>
                </a:solidFill>
                <a:latin typeface="Arial Black" pitchFamily="34" charset="0"/>
              </a:rPr>
              <a:t>YERLEŞİM YERİ DEĞİŞİKLİK BİLDİRİM SÜRELERİ</a:t>
            </a:r>
          </a:p>
        </p:txBody>
      </p:sp>
      <p:sp>
        <p:nvSpPr>
          <p:cNvPr id="6" name="5 Yuvarlatılmış Dikdörtgen"/>
          <p:cNvSpPr/>
          <p:nvPr/>
        </p:nvSpPr>
        <p:spPr>
          <a:xfrm>
            <a:off x="1396538" y="2202873"/>
            <a:ext cx="9335193" cy="3408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rgbClr val="002060"/>
                </a:solidFill>
                <a:latin typeface="Arial Black" pitchFamily="34" charset="0"/>
              </a:rPr>
              <a:t>Dernekler Yönetmeliği’nin 92. maddesinde belirtildiği üzere dernekler; Yerleşim yerlerinde meydana gelen değişiklikleri </a:t>
            </a:r>
            <a:r>
              <a:rPr lang="tr-TR" sz="2400" dirty="0">
                <a:solidFill>
                  <a:srgbClr val="FF0000"/>
                </a:solidFill>
                <a:latin typeface="Arial Black" pitchFamily="34" charset="0"/>
              </a:rPr>
              <a:t>“</a:t>
            </a:r>
            <a:r>
              <a:rPr lang="tr-TR" sz="2400" b="1" dirty="0">
                <a:solidFill>
                  <a:srgbClr val="FF0000"/>
                </a:solidFill>
                <a:latin typeface="Arial Black" pitchFamily="34" charset="0"/>
              </a:rPr>
              <a:t>k</a:t>
            </a:r>
            <a:r>
              <a:rPr lang="tr-TR" sz="2400" b="1" u="sng" dirty="0">
                <a:solidFill>
                  <a:srgbClr val="FF0000"/>
                </a:solidFill>
                <a:latin typeface="Arial Black" pitchFamily="34" charset="0"/>
              </a:rPr>
              <a:t>ırk beş”</a:t>
            </a:r>
            <a:r>
              <a:rPr lang="tr-TR" sz="2400" dirty="0">
                <a:solidFill>
                  <a:srgbClr val="002060"/>
                </a:solidFill>
                <a:latin typeface="Arial Black" pitchFamily="34" charset="0"/>
              </a:rPr>
              <a:t> gün içinde mülki idare amirliğine bildirmekle yükümlüdürler. </a:t>
            </a:r>
          </a:p>
        </p:txBody>
      </p:sp>
    </p:spTree>
    <p:extLst>
      <p:ext uri="{BB962C8B-B14F-4D97-AF65-F5344CB8AC3E}">
        <p14:creationId xmlns:p14="http://schemas.microsoft.com/office/powerpoint/2010/main" val="4280098692"/>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12422" y="2261063"/>
            <a:ext cx="8645236" cy="30840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b="1" u="sng" dirty="0">
                <a:solidFill>
                  <a:srgbClr val="FF0000"/>
                </a:solidFill>
                <a:latin typeface="Arial Black" pitchFamily="34" charset="0"/>
              </a:rPr>
              <a:t>ÖNEMLİ BİLGİ</a:t>
            </a:r>
          </a:p>
          <a:p>
            <a:pPr algn="ctr"/>
            <a:endParaRPr lang="tr-TR" sz="2800" b="1" dirty="0">
              <a:solidFill>
                <a:srgbClr val="FF0000"/>
              </a:solidFill>
              <a:latin typeface="Arial Black" pitchFamily="34" charset="0"/>
            </a:endParaRPr>
          </a:p>
          <a:p>
            <a:pPr algn="ctr"/>
            <a:r>
              <a:rPr lang="tr-TR" sz="2000" b="1" dirty="0">
                <a:solidFill>
                  <a:srgbClr val="002060"/>
                </a:solidFill>
                <a:latin typeface="Arial Black" pitchFamily="34" charset="0"/>
              </a:rPr>
              <a:t>YERLEŞİM YERİNDE YAPILAN DEĞİŞİKLİKLER, YÖNETİM KURULU KARARINI TAKİBEN DEĞİL, </a:t>
            </a:r>
            <a:r>
              <a:rPr lang="tr-TR" sz="2000" b="1" u="sng" dirty="0">
                <a:solidFill>
                  <a:srgbClr val="002060"/>
                </a:solidFill>
                <a:latin typeface="Arial Black" pitchFamily="34" charset="0"/>
              </a:rPr>
              <a:t>DERNEĞİN YERLEŞİM YERİNİ DEĞİŞTİRİLDİĞİ ZAMANI TAKİP EDEN </a:t>
            </a:r>
            <a:r>
              <a:rPr lang="tr-TR" sz="2000" b="1" u="sng" dirty="0">
                <a:solidFill>
                  <a:srgbClr val="FF0000"/>
                </a:solidFill>
                <a:latin typeface="Arial Black" pitchFamily="34" charset="0"/>
              </a:rPr>
              <a:t>“45 GÜNLÜK” </a:t>
            </a:r>
            <a:r>
              <a:rPr lang="tr-TR" sz="2000" b="1" dirty="0">
                <a:solidFill>
                  <a:srgbClr val="002060"/>
                </a:solidFill>
                <a:latin typeface="Arial Black" pitchFamily="34" charset="0"/>
              </a:rPr>
              <a:t>SÜREDE BİLDİRİLİR. </a:t>
            </a:r>
          </a:p>
        </p:txBody>
      </p:sp>
    </p:spTree>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37708" y="259705"/>
            <a:ext cx="5822336" cy="707886"/>
          </a:xfrm>
          <a:prstGeom prst="rect">
            <a:avLst/>
          </a:prstGeom>
          <a:noFill/>
        </p:spPr>
        <p:txBody>
          <a:bodyPr wrap="square" rtlCol="0" anchor="ctr">
            <a:spAutoFit/>
          </a:bodyPr>
          <a:lstStyle/>
          <a:p>
            <a:r>
              <a:rPr lang="tr-TR" sz="2000" b="1" dirty="0">
                <a:solidFill>
                  <a:srgbClr val="002060"/>
                </a:solidFill>
                <a:latin typeface="Arial Black" pitchFamily="34" charset="0"/>
              </a:rPr>
              <a:t>YERLEŞİM YERİ DEĞİŞİKLİK </a:t>
            </a:r>
          </a:p>
          <a:p>
            <a:r>
              <a:rPr lang="tr-TR" sz="2000" b="1" dirty="0">
                <a:solidFill>
                  <a:srgbClr val="002060"/>
                </a:solidFill>
                <a:latin typeface="Arial Black" pitchFamily="34" charset="0"/>
              </a:rPr>
              <a:t>BİLDİRİM EKRANI</a:t>
            </a:r>
          </a:p>
        </p:txBody>
      </p:sp>
      <p:pic>
        <p:nvPicPr>
          <p:cNvPr id="1026" name="Picture 2"/>
          <p:cNvPicPr>
            <a:picLocks noChangeAspect="1" noChangeArrowheads="1"/>
          </p:cNvPicPr>
          <p:nvPr/>
        </p:nvPicPr>
        <p:blipFill>
          <a:blip r:embed="rId2" cstate="print"/>
          <a:srcRect/>
          <a:stretch>
            <a:fillRect/>
          </a:stretch>
        </p:blipFill>
        <p:spPr bwMode="auto">
          <a:xfrm>
            <a:off x="1285103" y="1466335"/>
            <a:ext cx="10313773" cy="4987498"/>
          </a:xfrm>
          <a:prstGeom prst="rect">
            <a:avLst/>
          </a:prstGeom>
          <a:ln>
            <a:noFill/>
          </a:ln>
          <a:effectLst>
            <a:outerShdw blurRad="190500" algn="tl" rotWithShape="0">
              <a:srgbClr val="000000">
                <a:alpha val="70000"/>
              </a:srgbClr>
            </a:outerShdw>
          </a:effectLst>
        </p:spPr>
      </p:pic>
      <p:sp>
        <p:nvSpPr>
          <p:cNvPr id="4" name="3 Sağ Ok"/>
          <p:cNvSpPr/>
          <p:nvPr/>
        </p:nvSpPr>
        <p:spPr>
          <a:xfrm>
            <a:off x="238897" y="4440194"/>
            <a:ext cx="980303" cy="46955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Sağ Ok"/>
          <p:cNvSpPr/>
          <p:nvPr/>
        </p:nvSpPr>
        <p:spPr>
          <a:xfrm>
            <a:off x="9513954" y="2512091"/>
            <a:ext cx="774357" cy="33775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7" name="6 Dikdörtgen"/>
          <p:cNvSpPr/>
          <p:nvPr/>
        </p:nvSpPr>
        <p:spPr>
          <a:xfrm>
            <a:off x="2817341" y="2174789"/>
            <a:ext cx="2224216" cy="140043"/>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tr-TR"/>
          </a:p>
        </p:txBody>
      </p:sp>
      <p:sp>
        <p:nvSpPr>
          <p:cNvPr id="8" name="7 Dikdörtgen"/>
          <p:cNvSpPr/>
          <p:nvPr/>
        </p:nvSpPr>
        <p:spPr>
          <a:xfrm>
            <a:off x="1285104" y="1466335"/>
            <a:ext cx="10330248" cy="5354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9" name="8 Dikdörtgen"/>
          <p:cNvSpPr/>
          <p:nvPr/>
        </p:nvSpPr>
        <p:spPr>
          <a:xfrm>
            <a:off x="3108960" y="3724102"/>
            <a:ext cx="7722524" cy="1828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000" b="1" dirty="0">
                <a:solidFill>
                  <a:srgbClr val="002060"/>
                </a:solidFill>
                <a:latin typeface="Arial Black" pitchFamily="34" charset="0"/>
              </a:rPr>
              <a:t>YERLEŞİM YERİ DEĞİŞİKLİK BİLDİRİM EKRANINA DERBİS EKRANININ SOL KISMINDA BULUNAN </a:t>
            </a:r>
            <a:r>
              <a:rPr lang="tr-TR" sz="2000" b="1" u="sng" dirty="0">
                <a:solidFill>
                  <a:srgbClr val="FF0000"/>
                </a:solidFill>
                <a:latin typeface="Arial Black" pitchFamily="34" charset="0"/>
              </a:rPr>
              <a:t>BİLDİRİMLER</a:t>
            </a:r>
            <a:r>
              <a:rPr lang="tr-TR" sz="2000" b="1" dirty="0">
                <a:solidFill>
                  <a:srgbClr val="002060"/>
                </a:solidFill>
                <a:latin typeface="Arial Black" pitchFamily="34" charset="0"/>
              </a:rPr>
              <a:t> BAŞLIĞI ALTINDAN ULAŞABİLİRSİNİZ.</a:t>
            </a:r>
          </a:p>
        </p:txBody>
      </p:sp>
      <p:sp>
        <p:nvSpPr>
          <p:cNvPr id="10" name="9 Çerçeve"/>
          <p:cNvSpPr/>
          <p:nvPr/>
        </p:nvSpPr>
        <p:spPr>
          <a:xfrm>
            <a:off x="10382596" y="2543695"/>
            <a:ext cx="814648" cy="315883"/>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74039"/>
            <a:ext cx="4270721" cy="707886"/>
          </a:xfrm>
          <a:prstGeom prst="rect">
            <a:avLst/>
          </a:prstGeom>
          <a:noFill/>
        </p:spPr>
        <p:txBody>
          <a:bodyPr wrap="none" rtlCol="0" anchor="ctr">
            <a:spAutoFit/>
          </a:bodyPr>
          <a:lstStyle/>
          <a:p>
            <a:r>
              <a:rPr lang="tr-TR" sz="2000" b="1" dirty="0">
                <a:solidFill>
                  <a:srgbClr val="002060"/>
                </a:solidFill>
                <a:latin typeface="Arial Black" pitchFamily="34" charset="0"/>
              </a:rPr>
              <a:t>YERLEŞİM YERİ DEĞİŞİKLİK </a:t>
            </a:r>
          </a:p>
          <a:p>
            <a:r>
              <a:rPr lang="tr-TR" sz="2000" b="1" dirty="0">
                <a:solidFill>
                  <a:srgbClr val="002060"/>
                </a:solidFill>
                <a:latin typeface="Arial Black" pitchFamily="34" charset="0"/>
              </a:rPr>
              <a:t>BİLDİRİM EKRANI</a:t>
            </a:r>
          </a:p>
        </p:txBody>
      </p:sp>
      <p:pic>
        <p:nvPicPr>
          <p:cNvPr id="2050" name="Picture 2"/>
          <p:cNvPicPr>
            <a:picLocks noChangeAspect="1" noChangeArrowheads="1"/>
          </p:cNvPicPr>
          <p:nvPr/>
        </p:nvPicPr>
        <p:blipFill>
          <a:blip r:embed="rId2" cstate="print"/>
          <a:srcRect/>
          <a:stretch>
            <a:fillRect/>
          </a:stretch>
        </p:blipFill>
        <p:spPr bwMode="auto">
          <a:xfrm>
            <a:off x="1260390" y="1523579"/>
            <a:ext cx="10213102" cy="4918485"/>
          </a:xfrm>
          <a:prstGeom prst="rect">
            <a:avLst/>
          </a:prstGeom>
          <a:noFill/>
          <a:ln w="9525">
            <a:noFill/>
            <a:miter lim="800000"/>
            <a:headEnd/>
            <a:tailEnd/>
          </a:ln>
        </p:spPr>
      </p:pic>
      <p:sp>
        <p:nvSpPr>
          <p:cNvPr id="4" name="3 Dikdörtgen"/>
          <p:cNvSpPr/>
          <p:nvPr/>
        </p:nvSpPr>
        <p:spPr>
          <a:xfrm>
            <a:off x="2899719" y="2883243"/>
            <a:ext cx="1540476" cy="823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6" name="5 Dikdörtgen"/>
          <p:cNvSpPr/>
          <p:nvPr/>
        </p:nvSpPr>
        <p:spPr>
          <a:xfrm>
            <a:off x="6260757" y="2866768"/>
            <a:ext cx="535459" cy="988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7" name="6 Dikdörtgen"/>
          <p:cNvSpPr/>
          <p:nvPr/>
        </p:nvSpPr>
        <p:spPr>
          <a:xfrm>
            <a:off x="2858530" y="3756454"/>
            <a:ext cx="766119" cy="988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8" name="7 Dikdörtgen"/>
          <p:cNvSpPr/>
          <p:nvPr/>
        </p:nvSpPr>
        <p:spPr>
          <a:xfrm>
            <a:off x="2891481" y="4069492"/>
            <a:ext cx="3509319" cy="823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9" name="8 Dikdörtgen"/>
          <p:cNvSpPr/>
          <p:nvPr/>
        </p:nvSpPr>
        <p:spPr>
          <a:xfrm>
            <a:off x="1260389" y="1524000"/>
            <a:ext cx="10214919" cy="560173"/>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u="sng" dirty="0">
                <a:solidFill>
                  <a:srgbClr val="FF0000"/>
                </a:solidFill>
                <a:latin typeface="Arial Black" pitchFamily="34" charset="0"/>
              </a:rPr>
              <a:t>(*) </a:t>
            </a:r>
            <a:r>
              <a:rPr lang="tr-TR" b="1" u="sng" dirty="0">
                <a:solidFill>
                  <a:srgbClr val="002060"/>
                </a:solidFill>
                <a:latin typeface="Arial Black" pitchFamily="34" charset="0"/>
              </a:rPr>
              <a:t>İLE İŞARETLİ ALANLARIN DOLDURULMASI ZORUNLUDUR.</a:t>
            </a:r>
          </a:p>
        </p:txBody>
      </p:sp>
      <p:sp>
        <p:nvSpPr>
          <p:cNvPr id="10" name="9 Sol Ok"/>
          <p:cNvSpPr/>
          <p:nvPr/>
        </p:nvSpPr>
        <p:spPr>
          <a:xfrm>
            <a:off x="7855527" y="4430684"/>
            <a:ext cx="2967644" cy="7065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a:solidFill>
                  <a:srgbClr val="FF0000"/>
                </a:solidFill>
              </a:rPr>
              <a:t>YENİ ADRES BİLGİLERİNİ ADRES EKLE BUTONU ÜZERİNDEN SEÇEBİLİRSİNİZ.</a:t>
            </a:r>
          </a:p>
        </p:txBody>
      </p:sp>
      <p:sp>
        <p:nvSpPr>
          <p:cNvPr id="11" name="10 Yukarı Ok"/>
          <p:cNvSpPr/>
          <p:nvPr/>
        </p:nvSpPr>
        <p:spPr>
          <a:xfrm>
            <a:off x="6849686" y="5419898"/>
            <a:ext cx="548640" cy="839586"/>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2" name="11 Çerçeve"/>
          <p:cNvSpPr/>
          <p:nvPr/>
        </p:nvSpPr>
        <p:spPr>
          <a:xfrm>
            <a:off x="6608618" y="4929447"/>
            <a:ext cx="1130531" cy="407324"/>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3" name="12 Dikdörtgen"/>
          <p:cNvSpPr/>
          <p:nvPr/>
        </p:nvSpPr>
        <p:spPr>
          <a:xfrm>
            <a:off x="7805651" y="5336771"/>
            <a:ext cx="3998422" cy="7564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solidFill>
                  <a:srgbClr val="FF0000"/>
                </a:solidFill>
                <a:latin typeface="Arial Black" pitchFamily="34" charset="0"/>
              </a:rPr>
              <a:t>KAYDET BUTON İLE BİLDİRİM TAMAMLANMIŞ OLUR.</a:t>
            </a:r>
          </a:p>
        </p:txBody>
      </p:sp>
      <p:sp>
        <p:nvSpPr>
          <p:cNvPr id="14" name="13 Çerçeve"/>
          <p:cNvSpPr/>
          <p:nvPr/>
        </p:nvSpPr>
        <p:spPr>
          <a:xfrm>
            <a:off x="6600305" y="4538749"/>
            <a:ext cx="1147156" cy="382386"/>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5" name="14 Dikdörtgen"/>
          <p:cNvSpPr/>
          <p:nvPr/>
        </p:nvSpPr>
        <p:spPr>
          <a:xfrm>
            <a:off x="8129848" y="3291840"/>
            <a:ext cx="2635134" cy="7481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tr-TR" sz="1200" b="1" dirty="0">
                <a:solidFill>
                  <a:srgbClr val="FF0000"/>
                </a:solidFill>
              </a:rPr>
              <a:t>* DEĞİŞTİRME TARİHİ</a:t>
            </a:r>
          </a:p>
          <a:p>
            <a:r>
              <a:rPr lang="tr-TR" sz="1200" b="1" dirty="0">
                <a:solidFill>
                  <a:srgbClr val="FF0000"/>
                </a:solidFill>
              </a:rPr>
              <a:t>* KARAR TARİHİ</a:t>
            </a:r>
          </a:p>
          <a:p>
            <a:r>
              <a:rPr lang="tr-TR" sz="1200" b="1" dirty="0">
                <a:solidFill>
                  <a:srgbClr val="FF0000"/>
                </a:solidFill>
              </a:rPr>
              <a:t>* KARAR SAYISI</a:t>
            </a:r>
          </a:p>
        </p:txBody>
      </p:sp>
      <p:sp>
        <p:nvSpPr>
          <p:cNvPr id="16" name="15 Sağ Ok"/>
          <p:cNvSpPr/>
          <p:nvPr/>
        </p:nvSpPr>
        <p:spPr>
          <a:xfrm>
            <a:off x="7040879" y="3466408"/>
            <a:ext cx="1039091" cy="4156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B1E3B-7A2B-99D0-EF9A-EEE7C4CB1655}"/>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272432AF-743C-552B-B8AA-0FF5A78C6E85}"/>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id="{EDE1EF58-DBF8-FDEE-E28C-5C02576E0F22}"/>
              </a:ext>
            </a:extLst>
          </p:cNvPr>
          <p:cNvSpPr/>
          <p:nvPr/>
        </p:nvSpPr>
        <p:spPr>
          <a:xfrm>
            <a:off x="484909" y="473826"/>
            <a:ext cx="11222182" cy="59103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a:extLst>
              <a:ext uri="{FF2B5EF4-FFF2-40B4-BE49-F238E27FC236}">
                <a16:creationId xmlns:a16="http://schemas.microsoft.com/office/drawing/2014/main" id="{F8411314-93EB-F477-7368-AE801371CBF0}"/>
              </a:ext>
            </a:extLst>
          </p:cNvPr>
          <p:cNvSpPr/>
          <p:nvPr/>
        </p:nvSpPr>
        <p:spPr>
          <a:xfrm>
            <a:off x="4944687" y="0"/>
            <a:ext cx="2030845" cy="185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Resim 8">
            <a:extLst>
              <a:ext uri="{FF2B5EF4-FFF2-40B4-BE49-F238E27FC236}">
                <a16:creationId xmlns:a16="http://schemas.microsoft.com/office/drawing/2014/main" id="{C92D0A52-64EA-7340-E058-8395F87F4E25}"/>
              </a:ext>
            </a:extLst>
          </p:cNvPr>
          <p:cNvPicPr>
            <a:picLocks noChangeAspect="1"/>
          </p:cNvPicPr>
          <p:nvPr/>
        </p:nvPicPr>
        <p:blipFill>
          <a:blip r:embed="rId2" cstate="print"/>
          <a:stretch>
            <a:fillRect/>
          </a:stretch>
        </p:blipFill>
        <p:spPr>
          <a:xfrm>
            <a:off x="4944687" y="5510158"/>
            <a:ext cx="2030845" cy="565638"/>
          </a:xfrm>
          <a:prstGeom prst="rect">
            <a:avLst/>
          </a:prstGeom>
        </p:spPr>
      </p:pic>
      <p:pic>
        <p:nvPicPr>
          <p:cNvPr id="11" name="Resim 10">
            <a:extLst>
              <a:ext uri="{FF2B5EF4-FFF2-40B4-BE49-F238E27FC236}">
                <a16:creationId xmlns:a16="http://schemas.microsoft.com/office/drawing/2014/main" id="{522E44CE-2A73-6921-BB1C-457BE0892AB3}"/>
              </a:ext>
            </a:extLst>
          </p:cNvPr>
          <p:cNvPicPr>
            <a:picLocks noChangeAspect="1"/>
          </p:cNvPicPr>
          <p:nvPr/>
        </p:nvPicPr>
        <p:blipFill>
          <a:blip r:embed="rId3" cstate="print"/>
          <a:stretch>
            <a:fillRect/>
          </a:stretch>
        </p:blipFill>
        <p:spPr>
          <a:xfrm>
            <a:off x="5166148" y="286706"/>
            <a:ext cx="1738932" cy="1245075"/>
          </a:xfrm>
          <a:prstGeom prst="rect">
            <a:avLst/>
          </a:prstGeom>
        </p:spPr>
      </p:pic>
      <p:sp>
        <p:nvSpPr>
          <p:cNvPr id="12" name="Metin kutusu 11">
            <a:extLst>
              <a:ext uri="{FF2B5EF4-FFF2-40B4-BE49-F238E27FC236}">
                <a16:creationId xmlns:a16="http://schemas.microsoft.com/office/drawing/2014/main" id="{FDE8FC89-C0D3-F9CF-3C26-CA0C14E2BE43}"/>
              </a:ext>
            </a:extLst>
          </p:cNvPr>
          <p:cNvSpPr txBox="1"/>
          <p:nvPr/>
        </p:nvSpPr>
        <p:spPr>
          <a:xfrm>
            <a:off x="989788" y="2252750"/>
            <a:ext cx="10091651" cy="2246769"/>
          </a:xfrm>
          <a:prstGeom prst="rect">
            <a:avLst/>
          </a:prstGeom>
          <a:noFill/>
        </p:spPr>
        <p:txBody>
          <a:bodyPr wrap="square" rtlCol="0">
            <a:spAutoFit/>
          </a:bodyPr>
          <a:lstStyle/>
          <a:p>
            <a:pPr algn="ctr"/>
            <a:r>
              <a:rPr lang="tr-TR" sz="2800" b="1" dirty="0">
                <a:solidFill>
                  <a:schemeClr val="bg1"/>
                </a:solidFill>
                <a:latin typeface="Times New Roman" pitchFamily="18" charset="0"/>
                <a:cs typeface="Times New Roman" pitchFamily="18" charset="0"/>
              </a:rPr>
              <a:t>6. Konu Başlığımız</a:t>
            </a:r>
          </a:p>
          <a:p>
            <a:pPr algn="ctr"/>
            <a:endParaRPr lang="tr-TR" sz="2800" b="1" dirty="0">
              <a:solidFill>
                <a:schemeClr val="bg1"/>
              </a:solidFill>
              <a:latin typeface="Times New Roman" pitchFamily="18" charset="0"/>
              <a:cs typeface="Times New Roman" pitchFamily="18" charset="0"/>
            </a:endParaRPr>
          </a:p>
          <a:p>
            <a:pPr algn="ctr"/>
            <a:r>
              <a:rPr lang="tr-TR" sz="2800" b="1" dirty="0">
                <a:solidFill>
                  <a:schemeClr val="bg1"/>
                </a:solidFill>
                <a:latin typeface="Times New Roman" pitchFamily="18" charset="0"/>
                <a:cs typeface="Times New Roman" pitchFamily="18" charset="0"/>
              </a:rPr>
              <a:t>Yurtdışı Yardım Alma Bildirim Ekranı </a:t>
            </a:r>
          </a:p>
          <a:p>
            <a:pPr algn="ctr"/>
            <a:r>
              <a:rPr lang="tr-TR" sz="2800" b="1" dirty="0">
                <a:solidFill>
                  <a:schemeClr val="bg1"/>
                </a:solidFill>
                <a:latin typeface="Times New Roman" pitchFamily="18" charset="0"/>
                <a:cs typeface="Times New Roman" pitchFamily="18" charset="0"/>
              </a:rPr>
              <a:t>Ve </a:t>
            </a:r>
          </a:p>
          <a:p>
            <a:pPr algn="ctr"/>
            <a:r>
              <a:rPr lang="tr-TR" sz="2800" b="1" dirty="0">
                <a:solidFill>
                  <a:schemeClr val="bg1"/>
                </a:solidFill>
                <a:latin typeface="Times New Roman" pitchFamily="18" charset="0"/>
                <a:cs typeface="Times New Roman" pitchFamily="18" charset="0"/>
              </a:rPr>
              <a:t>Bildirim Süreleri</a:t>
            </a:r>
          </a:p>
        </p:txBody>
      </p:sp>
      <p:sp>
        <p:nvSpPr>
          <p:cNvPr id="2" name="Slayt Numarası Yer Tutucusu 1">
            <a:extLst>
              <a:ext uri="{FF2B5EF4-FFF2-40B4-BE49-F238E27FC236}">
                <a16:creationId xmlns:a16="http://schemas.microsoft.com/office/drawing/2014/main" id="{4750E4CD-0776-3B2E-312F-A21B84A6F8C2}"/>
              </a:ext>
            </a:extLst>
          </p:cNvPr>
          <p:cNvSpPr>
            <a:spLocks noGrp="1"/>
          </p:cNvSpPr>
          <p:nvPr>
            <p:ph type="sldNum" sz="quarter" idx="12"/>
          </p:nvPr>
        </p:nvSpPr>
        <p:spPr/>
        <p:txBody>
          <a:bodyPr/>
          <a:lstStyle/>
          <a:p>
            <a:fld id="{488CBA7A-A615-9C49-86BA-F406D90224F1}" type="slidenum">
              <a:rPr lang="tr-TR" smtClean="0"/>
              <a:pPr/>
              <a:t>29</a:t>
            </a:fld>
            <a:r>
              <a:rPr lang="tr-TR"/>
              <a:t>/27</a:t>
            </a:r>
            <a:endParaRPr lang="tr-TR" dirty="0"/>
          </a:p>
        </p:txBody>
      </p:sp>
    </p:spTree>
    <p:extLst>
      <p:ext uri="{BB962C8B-B14F-4D97-AF65-F5344CB8AC3E}">
        <p14:creationId xmlns:p14="http://schemas.microsoft.com/office/powerpoint/2010/main" val="2584982393"/>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B41CC-FF19-76DC-0AF9-431DCB065B2A}"/>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CEE3485E-D18A-1F39-3812-7D631AAE79A9}"/>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id="{A72EB125-0042-ECB0-7BAB-C06D40147C3F}"/>
              </a:ext>
            </a:extLst>
          </p:cNvPr>
          <p:cNvSpPr/>
          <p:nvPr/>
        </p:nvSpPr>
        <p:spPr>
          <a:xfrm>
            <a:off x="484909" y="473826"/>
            <a:ext cx="11222182" cy="59103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a:extLst>
              <a:ext uri="{FF2B5EF4-FFF2-40B4-BE49-F238E27FC236}">
                <a16:creationId xmlns:a16="http://schemas.microsoft.com/office/drawing/2014/main" id="{716EF9D1-8AD0-B7CE-B542-43C0B0F5CD4E}"/>
              </a:ext>
            </a:extLst>
          </p:cNvPr>
          <p:cNvSpPr/>
          <p:nvPr/>
        </p:nvSpPr>
        <p:spPr>
          <a:xfrm>
            <a:off x="4944687" y="0"/>
            <a:ext cx="2030845" cy="185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Resim 8">
            <a:extLst>
              <a:ext uri="{FF2B5EF4-FFF2-40B4-BE49-F238E27FC236}">
                <a16:creationId xmlns:a16="http://schemas.microsoft.com/office/drawing/2014/main" id="{A1EB9C4E-FD30-A196-89F3-E1264462D2EF}"/>
              </a:ext>
            </a:extLst>
          </p:cNvPr>
          <p:cNvPicPr>
            <a:picLocks noChangeAspect="1"/>
          </p:cNvPicPr>
          <p:nvPr/>
        </p:nvPicPr>
        <p:blipFill>
          <a:blip r:embed="rId2" cstate="print"/>
          <a:stretch>
            <a:fillRect/>
          </a:stretch>
        </p:blipFill>
        <p:spPr>
          <a:xfrm>
            <a:off x="4944687" y="5510158"/>
            <a:ext cx="2030845" cy="565638"/>
          </a:xfrm>
          <a:prstGeom prst="rect">
            <a:avLst/>
          </a:prstGeom>
        </p:spPr>
      </p:pic>
      <p:pic>
        <p:nvPicPr>
          <p:cNvPr id="11" name="Resim 10">
            <a:extLst>
              <a:ext uri="{FF2B5EF4-FFF2-40B4-BE49-F238E27FC236}">
                <a16:creationId xmlns:a16="http://schemas.microsoft.com/office/drawing/2014/main" id="{ADD9A993-BC0B-8000-1175-97613B9F6B77}"/>
              </a:ext>
            </a:extLst>
          </p:cNvPr>
          <p:cNvPicPr>
            <a:picLocks noChangeAspect="1"/>
          </p:cNvPicPr>
          <p:nvPr/>
        </p:nvPicPr>
        <p:blipFill>
          <a:blip r:embed="rId3" cstate="print"/>
          <a:stretch>
            <a:fillRect/>
          </a:stretch>
        </p:blipFill>
        <p:spPr>
          <a:xfrm>
            <a:off x="5166148" y="286706"/>
            <a:ext cx="1738932" cy="1245075"/>
          </a:xfrm>
          <a:prstGeom prst="rect">
            <a:avLst/>
          </a:prstGeom>
        </p:spPr>
      </p:pic>
      <p:sp>
        <p:nvSpPr>
          <p:cNvPr id="12" name="Metin kutusu 11">
            <a:extLst>
              <a:ext uri="{FF2B5EF4-FFF2-40B4-BE49-F238E27FC236}">
                <a16:creationId xmlns:a16="http://schemas.microsoft.com/office/drawing/2014/main" id="{C4FEFC52-9D95-395D-EA03-6CDBDB994B29}"/>
              </a:ext>
            </a:extLst>
          </p:cNvPr>
          <p:cNvSpPr txBox="1"/>
          <p:nvPr/>
        </p:nvSpPr>
        <p:spPr>
          <a:xfrm>
            <a:off x="0" y="2294314"/>
            <a:ext cx="12078393" cy="2554545"/>
          </a:xfrm>
          <a:prstGeom prst="rect">
            <a:avLst/>
          </a:prstGeom>
          <a:noFill/>
        </p:spPr>
        <p:txBody>
          <a:bodyPr wrap="square" rtlCol="0">
            <a:spAutoFit/>
          </a:bodyPr>
          <a:lstStyle/>
          <a:p>
            <a:pPr marL="514350" indent="-514350" algn="ctr">
              <a:buAutoNum type="arabicPeriod"/>
            </a:pPr>
            <a:r>
              <a:rPr lang="tr-TR" sz="3200" b="1" dirty="0">
                <a:solidFill>
                  <a:schemeClr val="bg1"/>
                </a:solidFill>
                <a:latin typeface="Times New Roman" panose="02020603050405020304" pitchFamily="18" charset="0"/>
                <a:cs typeface="Times New Roman" panose="02020603050405020304" pitchFamily="18" charset="0"/>
              </a:rPr>
              <a:t>Konu Başlığımız </a:t>
            </a:r>
          </a:p>
          <a:p>
            <a:pPr marL="514350" indent="-514350" algn="ctr"/>
            <a:endParaRPr lang="tr-TR" sz="3200" b="1" dirty="0">
              <a:solidFill>
                <a:schemeClr val="bg1"/>
              </a:solidFill>
              <a:latin typeface="Times New Roman" panose="02020603050405020304" pitchFamily="18" charset="0"/>
              <a:cs typeface="Times New Roman" panose="02020603050405020304" pitchFamily="18" charset="0"/>
            </a:endParaRPr>
          </a:p>
          <a:p>
            <a:pPr algn="ctr"/>
            <a:r>
              <a:rPr lang="tr-TR" sz="3200" b="1" dirty="0">
                <a:solidFill>
                  <a:schemeClr val="bg1"/>
                </a:solidFill>
                <a:latin typeface="Times New Roman" panose="02020603050405020304" pitchFamily="18" charset="0"/>
                <a:cs typeface="Times New Roman" panose="02020603050405020304" pitchFamily="18" charset="0"/>
              </a:rPr>
              <a:t>Afet Faaliyet Bildirim Ekranı</a:t>
            </a:r>
          </a:p>
          <a:p>
            <a:pPr algn="ctr"/>
            <a:r>
              <a:rPr lang="tr-TR" sz="3200" b="1" dirty="0">
                <a:solidFill>
                  <a:schemeClr val="bg1"/>
                </a:solidFill>
                <a:latin typeface="Times New Roman" panose="02020603050405020304" pitchFamily="18" charset="0"/>
                <a:cs typeface="Times New Roman" panose="02020603050405020304" pitchFamily="18" charset="0"/>
              </a:rPr>
              <a:t>Ve </a:t>
            </a:r>
          </a:p>
          <a:p>
            <a:pPr algn="ctr"/>
            <a:r>
              <a:rPr lang="tr-TR" sz="3200" b="1" dirty="0">
                <a:solidFill>
                  <a:schemeClr val="bg1"/>
                </a:solidFill>
                <a:latin typeface="Times New Roman" panose="02020603050405020304" pitchFamily="18" charset="0"/>
                <a:cs typeface="Times New Roman" panose="02020603050405020304" pitchFamily="18" charset="0"/>
              </a:rPr>
              <a:t>Bildirim Süreleri</a:t>
            </a:r>
          </a:p>
        </p:txBody>
      </p:sp>
      <p:sp>
        <p:nvSpPr>
          <p:cNvPr id="2" name="Slayt Numarası Yer Tutucusu 1">
            <a:extLst>
              <a:ext uri="{FF2B5EF4-FFF2-40B4-BE49-F238E27FC236}">
                <a16:creationId xmlns:a16="http://schemas.microsoft.com/office/drawing/2014/main" id="{AA638110-177C-5B8C-FE98-66988FDD86E0}"/>
              </a:ext>
            </a:extLst>
          </p:cNvPr>
          <p:cNvSpPr>
            <a:spLocks noGrp="1"/>
          </p:cNvSpPr>
          <p:nvPr>
            <p:ph type="sldNum" sz="quarter" idx="12"/>
          </p:nvPr>
        </p:nvSpPr>
        <p:spPr/>
        <p:txBody>
          <a:bodyPr/>
          <a:lstStyle/>
          <a:p>
            <a:fld id="{488CBA7A-A615-9C49-86BA-F406D90224F1}" type="slidenum">
              <a:rPr lang="tr-TR" smtClean="0"/>
              <a:pPr/>
              <a:t>3</a:t>
            </a:fld>
            <a:r>
              <a:rPr lang="tr-TR"/>
              <a:t>/27</a:t>
            </a:r>
            <a:endParaRPr lang="tr-TR" dirty="0"/>
          </a:p>
        </p:txBody>
      </p:sp>
    </p:spTree>
    <p:extLst>
      <p:ext uri="{BB962C8B-B14F-4D97-AF65-F5344CB8AC3E}">
        <p14:creationId xmlns:p14="http://schemas.microsoft.com/office/powerpoint/2010/main" val="151034253"/>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74039"/>
            <a:ext cx="3740961" cy="707886"/>
          </a:xfrm>
          <a:prstGeom prst="rect">
            <a:avLst/>
          </a:prstGeom>
          <a:noFill/>
        </p:spPr>
        <p:txBody>
          <a:bodyPr wrap="none" rtlCol="0" anchor="ctr">
            <a:spAutoFit/>
          </a:bodyPr>
          <a:lstStyle/>
          <a:p>
            <a:r>
              <a:rPr lang="tr-TR" sz="2000" b="1" dirty="0">
                <a:solidFill>
                  <a:srgbClr val="002060"/>
                </a:solidFill>
                <a:latin typeface="Arial Black" pitchFamily="34" charset="0"/>
              </a:rPr>
              <a:t>YURTDIŞI YARDIM ALMA </a:t>
            </a:r>
          </a:p>
          <a:p>
            <a:r>
              <a:rPr lang="tr-TR" sz="2000" b="1" dirty="0">
                <a:solidFill>
                  <a:srgbClr val="002060"/>
                </a:solidFill>
                <a:latin typeface="Arial Black" pitchFamily="34" charset="0"/>
              </a:rPr>
              <a:t>BİLDİRİM SÜRELERİ</a:t>
            </a:r>
          </a:p>
        </p:txBody>
      </p:sp>
      <p:sp>
        <p:nvSpPr>
          <p:cNvPr id="4" name="3 Yuvarlatılmış Dikdörtgen"/>
          <p:cNvSpPr/>
          <p:nvPr/>
        </p:nvSpPr>
        <p:spPr>
          <a:xfrm>
            <a:off x="1022466" y="1795550"/>
            <a:ext cx="10232968" cy="4389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sz="2400" b="1" u="sng" dirty="0">
              <a:solidFill>
                <a:srgbClr val="002060"/>
              </a:solidFill>
              <a:latin typeface="Arial Black" pitchFamily="34" charset="0"/>
              <a:cs typeface="Times New Roman" pitchFamily="18" charset="0"/>
            </a:endParaRPr>
          </a:p>
          <a:p>
            <a:pPr algn="just"/>
            <a:r>
              <a:rPr lang="tr-TR" sz="2400" b="1" dirty="0">
                <a:solidFill>
                  <a:srgbClr val="002060"/>
                </a:solidFill>
                <a:latin typeface="Arial Black" pitchFamily="34" charset="0"/>
                <a:cs typeface="Times New Roman" pitchFamily="18" charset="0"/>
              </a:rPr>
              <a:t>Dernekler ile Kanunun 21 inci maddesi kapsamında Dernekler </a:t>
            </a:r>
            <a:r>
              <a:rPr lang="tr-TR" sz="2400" b="1" u="sng" dirty="0">
                <a:solidFill>
                  <a:srgbClr val="002060"/>
                </a:solidFill>
                <a:latin typeface="Arial Black" pitchFamily="34" charset="0"/>
                <a:cs typeface="Times New Roman" pitchFamily="18" charset="0"/>
              </a:rPr>
              <a:t>mülkî idare amirliğine </a:t>
            </a:r>
            <a:r>
              <a:rPr lang="tr-TR" sz="2400" b="1" u="sng" dirty="0">
                <a:solidFill>
                  <a:srgbClr val="FF0000"/>
                </a:solidFill>
                <a:latin typeface="Arial Black" pitchFamily="34" charset="0"/>
                <a:cs typeface="Times New Roman" pitchFamily="18" charset="0"/>
              </a:rPr>
              <a:t>önceden bildirimde bulunmak </a:t>
            </a:r>
            <a:r>
              <a:rPr lang="tr-TR" sz="2400" b="1" dirty="0">
                <a:solidFill>
                  <a:srgbClr val="002060"/>
                </a:solidFill>
                <a:latin typeface="Arial Black" pitchFamily="34" charset="0"/>
                <a:cs typeface="Times New Roman" pitchFamily="18" charset="0"/>
              </a:rPr>
              <a:t>şartıyla yurt dışındaki kişi, kurum ve kuruluşlardan aynî ve nakdî yardım alabilirler. </a:t>
            </a:r>
          </a:p>
        </p:txBody>
      </p:sp>
    </p:spTree>
    <p:extLst>
      <p:ext uri="{BB962C8B-B14F-4D97-AF65-F5344CB8AC3E}">
        <p14:creationId xmlns:p14="http://schemas.microsoft.com/office/powerpoint/2010/main" val="4280098692"/>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74039"/>
            <a:ext cx="3740961" cy="707886"/>
          </a:xfrm>
          <a:prstGeom prst="rect">
            <a:avLst/>
          </a:prstGeom>
          <a:noFill/>
        </p:spPr>
        <p:txBody>
          <a:bodyPr wrap="none" rtlCol="0" anchor="ctr">
            <a:spAutoFit/>
          </a:bodyPr>
          <a:lstStyle/>
          <a:p>
            <a:r>
              <a:rPr lang="tr-TR" sz="2000" b="1" dirty="0">
                <a:solidFill>
                  <a:srgbClr val="002060"/>
                </a:solidFill>
                <a:latin typeface="Arial Black" pitchFamily="34" charset="0"/>
              </a:rPr>
              <a:t>YURTDIŞI YARDIM ALMA </a:t>
            </a:r>
          </a:p>
          <a:p>
            <a:r>
              <a:rPr lang="tr-TR" sz="2000" b="1" dirty="0">
                <a:solidFill>
                  <a:srgbClr val="002060"/>
                </a:solidFill>
                <a:latin typeface="Arial Black" pitchFamily="34" charset="0"/>
              </a:rPr>
              <a:t>BİLDİRİM SÜRELERİ</a:t>
            </a:r>
          </a:p>
        </p:txBody>
      </p:sp>
      <p:sp>
        <p:nvSpPr>
          <p:cNvPr id="4" name="3 Yuvarlatılmış Dikdörtgen"/>
          <p:cNvSpPr/>
          <p:nvPr/>
        </p:nvSpPr>
        <p:spPr>
          <a:xfrm>
            <a:off x="1155469" y="1795549"/>
            <a:ext cx="9734204" cy="42644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a:solidFill>
                  <a:srgbClr val="002060"/>
                </a:solidFill>
                <a:latin typeface="Arial Black" pitchFamily="34" charset="0"/>
              </a:rPr>
              <a:t>Dernekler Kanunun 5 inci maddesi kapsamında faaliyet izni verilen yabancı dernekler ile yabancı vakıflar ve kar amacı gütmeyen kuruluşlar, mülki idare amirliğine önceden bildirimde bulunmak şartıyla yurt dışındaki kişi, kurum ve kuruluşlardan ayni ve nakdi yardım alabilirler. Nakdi yardımların bankalar aracılığıyla alınması ve kullanılmadan önce bildirim şartının yerine getirilmesi zorunludur.</a:t>
            </a:r>
            <a:endParaRPr lang="tr-TR" sz="2400" b="1" dirty="0">
              <a:solidFill>
                <a:srgbClr val="002060"/>
              </a:solidFill>
              <a:latin typeface="Arial Black" pitchFamily="34" charset="0"/>
            </a:endParaRPr>
          </a:p>
        </p:txBody>
      </p:sp>
    </p:spTree>
    <p:extLst>
      <p:ext uri="{BB962C8B-B14F-4D97-AF65-F5344CB8AC3E}">
        <p14:creationId xmlns:p14="http://schemas.microsoft.com/office/powerpoint/2010/main" val="4280098692"/>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74039"/>
            <a:ext cx="3740961" cy="707886"/>
          </a:xfrm>
          <a:prstGeom prst="rect">
            <a:avLst/>
          </a:prstGeom>
          <a:noFill/>
        </p:spPr>
        <p:txBody>
          <a:bodyPr wrap="none" rtlCol="0" anchor="ctr">
            <a:spAutoFit/>
          </a:bodyPr>
          <a:lstStyle/>
          <a:p>
            <a:r>
              <a:rPr lang="tr-TR" sz="2000" b="1" dirty="0">
                <a:solidFill>
                  <a:srgbClr val="002060"/>
                </a:solidFill>
                <a:latin typeface="Arial Black" pitchFamily="34" charset="0"/>
              </a:rPr>
              <a:t>YURTDIŞI YARDIM ALMA </a:t>
            </a:r>
          </a:p>
          <a:p>
            <a:r>
              <a:rPr lang="tr-TR" sz="2000" b="1" dirty="0">
                <a:solidFill>
                  <a:srgbClr val="002060"/>
                </a:solidFill>
                <a:latin typeface="Arial Black" pitchFamily="34" charset="0"/>
              </a:rPr>
              <a:t>BİLDİRİM SÜRELERİ</a:t>
            </a:r>
          </a:p>
        </p:txBody>
      </p:sp>
      <p:sp>
        <p:nvSpPr>
          <p:cNvPr id="4" name="3 Yuvarlatılmış Dikdörtgen"/>
          <p:cNvSpPr/>
          <p:nvPr/>
        </p:nvSpPr>
        <p:spPr>
          <a:xfrm>
            <a:off x="897774" y="1812175"/>
            <a:ext cx="10324407" cy="4239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u="sng" dirty="0">
              <a:solidFill>
                <a:srgbClr val="002060"/>
              </a:solidFill>
              <a:latin typeface="Arial Black" pitchFamily="34" charset="0"/>
              <a:cs typeface="Times New Roman" pitchFamily="18" charset="0"/>
            </a:endParaRPr>
          </a:p>
          <a:p>
            <a:pPr algn="just"/>
            <a:r>
              <a:rPr lang="tr-TR" sz="2400" dirty="0">
                <a:solidFill>
                  <a:srgbClr val="002060"/>
                </a:solidFill>
                <a:latin typeface="Arial Black" pitchFamily="34" charset="0"/>
              </a:rPr>
              <a:t>Yabancı dernekler ile yabancı vakıfların ve kar amacı gütmeyen kuruluşların şube ve temsilciliklerinin genel merkezinden aldığı paralar da aynı usulle bildirime tabidir.</a:t>
            </a:r>
          </a:p>
        </p:txBody>
      </p:sp>
    </p:spTree>
    <p:extLst>
      <p:ext uri="{BB962C8B-B14F-4D97-AF65-F5344CB8AC3E}">
        <p14:creationId xmlns:p14="http://schemas.microsoft.com/office/powerpoint/2010/main" val="4280098692"/>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4"/>
            <a:ext cx="4458656"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ALMA </a:t>
            </a:r>
          </a:p>
          <a:p>
            <a:r>
              <a:rPr lang="tr-TR" sz="2400" b="1" dirty="0">
                <a:solidFill>
                  <a:srgbClr val="002060"/>
                </a:solidFill>
                <a:latin typeface="Arial Black" pitchFamily="34" charset="0"/>
              </a:rPr>
              <a:t>BİLDİRİM EKRANI</a:t>
            </a:r>
          </a:p>
        </p:txBody>
      </p:sp>
      <p:pic>
        <p:nvPicPr>
          <p:cNvPr id="3074" name="Picture 2"/>
          <p:cNvPicPr>
            <a:picLocks noChangeAspect="1" noChangeArrowheads="1"/>
          </p:cNvPicPr>
          <p:nvPr/>
        </p:nvPicPr>
        <p:blipFill>
          <a:blip r:embed="rId2" cstate="print"/>
          <a:srcRect/>
          <a:stretch>
            <a:fillRect/>
          </a:stretch>
        </p:blipFill>
        <p:spPr bwMode="auto">
          <a:xfrm>
            <a:off x="1313067" y="1425146"/>
            <a:ext cx="10269334" cy="5072010"/>
          </a:xfrm>
          <a:prstGeom prst="rect">
            <a:avLst/>
          </a:prstGeom>
          <a:ln>
            <a:noFill/>
          </a:ln>
          <a:effectLst>
            <a:outerShdw blurRad="190500" algn="tl" rotWithShape="0">
              <a:srgbClr val="000000">
                <a:alpha val="70000"/>
              </a:srgbClr>
            </a:outerShdw>
          </a:effectLst>
        </p:spPr>
      </p:pic>
      <p:sp>
        <p:nvSpPr>
          <p:cNvPr id="4" name="3 Sağ Ok"/>
          <p:cNvSpPr/>
          <p:nvPr/>
        </p:nvSpPr>
        <p:spPr>
          <a:xfrm>
            <a:off x="461319" y="4926227"/>
            <a:ext cx="840259" cy="45308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Sağ Ok"/>
          <p:cNvSpPr/>
          <p:nvPr/>
        </p:nvSpPr>
        <p:spPr>
          <a:xfrm>
            <a:off x="9432325" y="3245708"/>
            <a:ext cx="634313" cy="35422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7" name="6 Dikdörtgen"/>
          <p:cNvSpPr/>
          <p:nvPr/>
        </p:nvSpPr>
        <p:spPr>
          <a:xfrm>
            <a:off x="1260090" y="1391895"/>
            <a:ext cx="10327852" cy="619785"/>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endParaRPr lang="tr-TR" b="1" dirty="0">
              <a:solidFill>
                <a:srgbClr val="002060"/>
              </a:solidFill>
              <a:latin typeface="Arial Black" pitchFamily="34" charset="0"/>
            </a:endParaRPr>
          </a:p>
        </p:txBody>
      </p:sp>
      <p:sp>
        <p:nvSpPr>
          <p:cNvPr id="8" name="7 Dikdörtgen"/>
          <p:cNvSpPr/>
          <p:nvPr/>
        </p:nvSpPr>
        <p:spPr>
          <a:xfrm>
            <a:off x="2743200" y="2161309"/>
            <a:ext cx="2302625" cy="13300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tr-TR"/>
          </a:p>
        </p:txBody>
      </p:sp>
      <p:sp>
        <p:nvSpPr>
          <p:cNvPr id="9" name="8 Dikdörtgen"/>
          <p:cNvSpPr/>
          <p:nvPr/>
        </p:nvSpPr>
        <p:spPr>
          <a:xfrm>
            <a:off x="3208713" y="4330931"/>
            <a:ext cx="7938654" cy="12552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000" b="1" dirty="0">
                <a:solidFill>
                  <a:srgbClr val="002060"/>
                </a:solidFill>
                <a:latin typeface="Arial Black" pitchFamily="34" charset="0"/>
              </a:rPr>
              <a:t>YURTDIŞI YARDIM ALMA BİLDİRİM EKRANINA DERBİS EKRANININ SOL KISMINDA BULUNAN </a:t>
            </a:r>
            <a:r>
              <a:rPr lang="tr-TR" sz="2000" b="1" u="sng" dirty="0">
                <a:solidFill>
                  <a:srgbClr val="FF0000"/>
                </a:solidFill>
                <a:latin typeface="Arial Black" pitchFamily="34" charset="0"/>
              </a:rPr>
              <a:t>BİLDİRİMLER</a:t>
            </a:r>
            <a:r>
              <a:rPr lang="tr-TR" sz="2000" b="1" dirty="0">
                <a:solidFill>
                  <a:srgbClr val="002060"/>
                </a:solidFill>
                <a:latin typeface="Arial Black" pitchFamily="34" charset="0"/>
              </a:rPr>
              <a:t> BAŞLIĞI ALTINDAN ULAŞABİLİRSİNİZ.</a:t>
            </a:r>
            <a:endParaRPr lang="tr-TR" sz="2000" dirty="0"/>
          </a:p>
        </p:txBody>
      </p:sp>
      <p:sp>
        <p:nvSpPr>
          <p:cNvPr id="10" name="9 Çerçeve"/>
          <p:cNvSpPr/>
          <p:nvPr/>
        </p:nvSpPr>
        <p:spPr>
          <a:xfrm>
            <a:off x="10133215" y="3283527"/>
            <a:ext cx="839585" cy="249382"/>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3"/>
            <a:ext cx="4458656"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ALMA </a:t>
            </a:r>
          </a:p>
          <a:p>
            <a:r>
              <a:rPr lang="tr-TR" sz="2400" b="1" dirty="0">
                <a:solidFill>
                  <a:srgbClr val="002060"/>
                </a:solidFill>
                <a:latin typeface="Arial Black" pitchFamily="34" charset="0"/>
              </a:rPr>
              <a:t>BİLDİRİM EKRANI</a:t>
            </a:r>
          </a:p>
        </p:txBody>
      </p:sp>
      <p:pic>
        <p:nvPicPr>
          <p:cNvPr id="4098" name="Picture 2"/>
          <p:cNvPicPr>
            <a:picLocks noChangeAspect="1" noChangeArrowheads="1"/>
          </p:cNvPicPr>
          <p:nvPr/>
        </p:nvPicPr>
        <p:blipFill>
          <a:blip r:embed="rId2" cstate="print"/>
          <a:srcRect/>
          <a:stretch>
            <a:fillRect/>
          </a:stretch>
        </p:blipFill>
        <p:spPr bwMode="auto">
          <a:xfrm>
            <a:off x="766343" y="1446911"/>
            <a:ext cx="10948087" cy="4961904"/>
          </a:xfrm>
          <a:prstGeom prst="rect">
            <a:avLst/>
          </a:prstGeom>
          <a:ln>
            <a:noFill/>
          </a:ln>
          <a:effectLst>
            <a:outerShdw blurRad="190500" algn="tl" rotWithShape="0">
              <a:srgbClr val="000000">
                <a:alpha val="70000"/>
              </a:srgbClr>
            </a:outerShdw>
          </a:effectLst>
        </p:spPr>
      </p:pic>
      <p:sp>
        <p:nvSpPr>
          <p:cNvPr id="4" name="3 Sağ Ok"/>
          <p:cNvSpPr/>
          <p:nvPr/>
        </p:nvSpPr>
        <p:spPr>
          <a:xfrm>
            <a:off x="9012194" y="5725298"/>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Dikdörtgen"/>
          <p:cNvSpPr/>
          <p:nvPr/>
        </p:nvSpPr>
        <p:spPr>
          <a:xfrm>
            <a:off x="733168" y="1466335"/>
            <a:ext cx="10981037" cy="576649"/>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dirty="0">
                <a:solidFill>
                  <a:srgbClr val="FF0000"/>
                </a:solidFill>
                <a:latin typeface="Arial Black" pitchFamily="34" charset="0"/>
              </a:rPr>
              <a:t>(*) </a:t>
            </a:r>
            <a:r>
              <a:rPr lang="tr-TR" b="1" dirty="0">
                <a:solidFill>
                  <a:srgbClr val="002060"/>
                </a:solidFill>
                <a:latin typeface="Arial Black" pitchFamily="34" charset="0"/>
              </a:rPr>
              <a:t>İLE İŞARETLİ ALANLARIN DOLDURULMASI ZORUNLUDUR.</a:t>
            </a:r>
          </a:p>
        </p:txBody>
      </p:sp>
      <p:sp>
        <p:nvSpPr>
          <p:cNvPr id="7" name="6 Çerçeve"/>
          <p:cNvSpPr/>
          <p:nvPr/>
        </p:nvSpPr>
        <p:spPr>
          <a:xfrm>
            <a:off x="10058400" y="5760720"/>
            <a:ext cx="1188720" cy="382385"/>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8" name="7 Dikdörtgen"/>
          <p:cNvSpPr/>
          <p:nvPr/>
        </p:nvSpPr>
        <p:spPr>
          <a:xfrm>
            <a:off x="1670861" y="3882043"/>
            <a:ext cx="1296784" cy="7564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buFont typeface="Arial" charset="0"/>
              <a:buChar char="•"/>
            </a:pPr>
            <a:endParaRPr lang="tr-TR" sz="1200" b="1" dirty="0">
              <a:solidFill>
                <a:srgbClr val="FF0000"/>
              </a:solidFill>
            </a:endParaRPr>
          </a:p>
          <a:p>
            <a:pPr algn="ctr">
              <a:buFont typeface="Arial" charset="0"/>
              <a:buChar char="•"/>
            </a:pPr>
            <a:endParaRPr lang="tr-TR" sz="1200" b="1" dirty="0">
              <a:solidFill>
                <a:srgbClr val="FF0000"/>
              </a:solidFill>
            </a:endParaRPr>
          </a:p>
          <a:p>
            <a:pPr algn="ctr">
              <a:buFont typeface="Arial" charset="0"/>
              <a:buChar char="•"/>
            </a:pPr>
            <a:endParaRPr lang="tr-TR" sz="1200" b="1" dirty="0">
              <a:solidFill>
                <a:srgbClr val="FF0000"/>
              </a:solidFill>
            </a:endParaRPr>
          </a:p>
          <a:p>
            <a:pPr algn="just">
              <a:buFont typeface="Arial" charset="0"/>
              <a:buChar char="•"/>
            </a:pPr>
            <a:r>
              <a:rPr lang="tr-TR" sz="1200" b="1" dirty="0">
                <a:solidFill>
                  <a:srgbClr val="FF0000"/>
                </a:solidFill>
              </a:rPr>
              <a:t>YARDIM TARİHİ</a:t>
            </a:r>
          </a:p>
          <a:p>
            <a:pPr algn="just">
              <a:buFont typeface="Arial" charset="0"/>
              <a:buChar char="•"/>
            </a:pPr>
            <a:r>
              <a:rPr lang="tr-TR" sz="1200" b="1" dirty="0">
                <a:solidFill>
                  <a:srgbClr val="FF0000"/>
                </a:solidFill>
              </a:rPr>
              <a:t>YARDIM CİNSİ</a:t>
            </a:r>
          </a:p>
          <a:p>
            <a:pPr algn="ctr"/>
            <a:endParaRPr lang="tr-TR" dirty="0"/>
          </a:p>
          <a:p>
            <a:pPr algn="ctr"/>
            <a:endParaRPr lang="tr-TR" dirty="0"/>
          </a:p>
        </p:txBody>
      </p:sp>
      <p:sp>
        <p:nvSpPr>
          <p:cNvPr id="9" name="8 Aşağı Ok"/>
          <p:cNvSpPr/>
          <p:nvPr/>
        </p:nvSpPr>
        <p:spPr>
          <a:xfrm>
            <a:off x="2144683" y="3200399"/>
            <a:ext cx="365760" cy="65670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3"/>
            <a:ext cx="4458656"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ALMA </a:t>
            </a:r>
          </a:p>
          <a:p>
            <a:r>
              <a:rPr lang="tr-TR" sz="2400" b="1" dirty="0">
                <a:solidFill>
                  <a:srgbClr val="002060"/>
                </a:solidFill>
                <a:latin typeface="Arial Black" pitchFamily="34" charset="0"/>
              </a:rPr>
              <a:t>BİLDİRİM EKRANI</a:t>
            </a:r>
          </a:p>
        </p:txBody>
      </p:sp>
      <p:pic>
        <p:nvPicPr>
          <p:cNvPr id="6146" name="Picture 2"/>
          <p:cNvPicPr>
            <a:picLocks noChangeAspect="1" noChangeArrowheads="1"/>
          </p:cNvPicPr>
          <p:nvPr/>
        </p:nvPicPr>
        <p:blipFill>
          <a:blip r:embed="rId2" cstate="print"/>
          <a:srcRect/>
          <a:stretch>
            <a:fillRect/>
          </a:stretch>
        </p:blipFill>
        <p:spPr bwMode="auto">
          <a:xfrm>
            <a:off x="840259" y="1392195"/>
            <a:ext cx="10478532" cy="5272215"/>
          </a:xfrm>
          <a:prstGeom prst="rect">
            <a:avLst/>
          </a:prstGeom>
          <a:ln>
            <a:noFill/>
          </a:ln>
          <a:effectLst>
            <a:outerShdw blurRad="190500" algn="tl" rotWithShape="0">
              <a:srgbClr val="000000">
                <a:alpha val="70000"/>
              </a:srgbClr>
            </a:outerShdw>
          </a:effectLst>
        </p:spPr>
      </p:pic>
      <p:sp>
        <p:nvSpPr>
          <p:cNvPr id="7" name="6 Sağ Ok"/>
          <p:cNvSpPr/>
          <p:nvPr/>
        </p:nvSpPr>
        <p:spPr>
          <a:xfrm>
            <a:off x="8830438" y="5997146"/>
            <a:ext cx="848497" cy="35422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Dikdörtgen"/>
          <p:cNvSpPr/>
          <p:nvPr/>
        </p:nvSpPr>
        <p:spPr>
          <a:xfrm>
            <a:off x="848497" y="1375719"/>
            <a:ext cx="10462054" cy="601362"/>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dirty="0">
                <a:solidFill>
                  <a:srgbClr val="FF0000"/>
                </a:solidFill>
                <a:latin typeface="Arial Black" pitchFamily="34" charset="0"/>
              </a:rPr>
              <a:t>(*) </a:t>
            </a:r>
            <a:r>
              <a:rPr lang="tr-TR" b="1" dirty="0">
                <a:solidFill>
                  <a:srgbClr val="002060"/>
                </a:solidFill>
                <a:latin typeface="Arial Black" pitchFamily="34" charset="0"/>
              </a:rPr>
              <a:t>İLE İŞARETLİ ALANLARIN DOLDURULMASI ZORUNLUDUR.</a:t>
            </a:r>
          </a:p>
        </p:txBody>
      </p:sp>
      <p:sp>
        <p:nvSpPr>
          <p:cNvPr id="8" name="7 Dikdörtgen"/>
          <p:cNvSpPr/>
          <p:nvPr/>
        </p:nvSpPr>
        <p:spPr>
          <a:xfrm>
            <a:off x="1305098" y="3241964"/>
            <a:ext cx="1039091" cy="207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rgbClr val="FF0000"/>
                </a:solidFill>
              </a:rPr>
              <a:t>NAKDİ</a:t>
            </a:r>
          </a:p>
        </p:txBody>
      </p:sp>
      <p:sp>
        <p:nvSpPr>
          <p:cNvPr id="9" name="8 Dikdörtgen"/>
          <p:cNvSpPr/>
          <p:nvPr/>
        </p:nvSpPr>
        <p:spPr>
          <a:xfrm>
            <a:off x="6409113" y="2094806"/>
            <a:ext cx="2402378" cy="8146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buFont typeface="Arial" charset="0"/>
              <a:buChar char="•"/>
            </a:pPr>
            <a:r>
              <a:rPr lang="tr-TR" sz="1200" b="1" dirty="0">
                <a:solidFill>
                  <a:srgbClr val="FF0000"/>
                </a:solidFill>
              </a:rPr>
              <a:t>YARDIM TARİHİ</a:t>
            </a:r>
          </a:p>
          <a:p>
            <a:pPr algn="just">
              <a:buFont typeface="Arial" charset="0"/>
              <a:buChar char="•"/>
            </a:pPr>
            <a:r>
              <a:rPr lang="tr-TR" sz="1200" b="1" dirty="0">
                <a:solidFill>
                  <a:srgbClr val="FF0000"/>
                </a:solidFill>
              </a:rPr>
              <a:t>YARDIM CİNSİ (AYNİ VEYA NAKDİ)</a:t>
            </a:r>
          </a:p>
        </p:txBody>
      </p:sp>
      <p:sp>
        <p:nvSpPr>
          <p:cNvPr id="10" name="9 Sol Yukarı Ok"/>
          <p:cNvSpPr/>
          <p:nvPr/>
        </p:nvSpPr>
        <p:spPr>
          <a:xfrm rot="10800000">
            <a:off x="2152995" y="2252746"/>
            <a:ext cx="4015047" cy="623457"/>
          </a:xfrm>
          <a:prstGeom prst="leftUpArrow">
            <a:avLst>
              <a:gd name="adj1" fmla="val 25000"/>
              <a:gd name="adj2" fmla="val 26786"/>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2" name="11 Dikdörtgen"/>
          <p:cNvSpPr/>
          <p:nvPr/>
        </p:nvSpPr>
        <p:spPr>
          <a:xfrm>
            <a:off x="3882044" y="4297680"/>
            <a:ext cx="1953491" cy="55695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a:solidFill>
                  <a:srgbClr val="FF0000"/>
                </a:solidFill>
              </a:rPr>
              <a:t>BANKA BİLGİLERİ</a:t>
            </a:r>
          </a:p>
        </p:txBody>
      </p:sp>
      <p:sp>
        <p:nvSpPr>
          <p:cNvPr id="13" name="12 Çerçeve"/>
          <p:cNvSpPr/>
          <p:nvPr/>
        </p:nvSpPr>
        <p:spPr>
          <a:xfrm>
            <a:off x="9759142" y="5985164"/>
            <a:ext cx="1155469" cy="357447"/>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4" name="13 Yukarı Aşağı Ok"/>
          <p:cNvSpPr/>
          <p:nvPr/>
        </p:nvSpPr>
        <p:spPr>
          <a:xfrm>
            <a:off x="2552007" y="4680065"/>
            <a:ext cx="307571" cy="665019"/>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5" name="14 Oval"/>
          <p:cNvSpPr/>
          <p:nvPr/>
        </p:nvSpPr>
        <p:spPr>
          <a:xfrm>
            <a:off x="1471353" y="5378335"/>
            <a:ext cx="2552007" cy="87283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100" b="1" dirty="0">
                <a:solidFill>
                  <a:srgbClr val="FF0000"/>
                </a:solidFill>
              </a:rPr>
              <a:t>SON GÜNCELLEME İLE BİRLİKTE ALINAN YARDIMLAR ARTIK TAKSİTLİ OLARAK DA GİRİLEBİLECEK</a:t>
            </a:r>
          </a:p>
        </p:txBody>
      </p:sp>
      <p:sp>
        <p:nvSpPr>
          <p:cNvPr id="16" name="15 Dikdörtgen"/>
          <p:cNvSpPr/>
          <p:nvPr/>
        </p:nvSpPr>
        <p:spPr>
          <a:xfrm>
            <a:off x="2410692" y="3233652"/>
            <a:ext cx="1055716" cy="216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a:solidFill>
                  <a:srgbClr val="FF0000"/>
                </a:solidFill>
              </a:rPr>
              <a:t>AYNİ YARDIM</a:t>
            </a:r>
          </a:p>
        </p:txBody>
      </p:sp>
      <p:sp>
        <p:nvSpPr>
          <p:cNvPr id="17" name="16 Sağ Ok"/>
          <p:cNvSpPr/>
          <p:nvPr/>
        </p:nvSpPr>
        <p:spPr>
          <a:xfrm>
            <a:off x="3524594" y="3325092"/>
            <a:ext cx="3150525" cy="2327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9" name="18 Aşağı Ok"/>
          <p:cNvSpPr/>
          <p:nvPr/>
        </p:nvSpPr>
        <p:spPr>
          <a:xfrm>
            <a:off x="1271847" y="3507971"/>
            <a:ext cx="282633" cy="60682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pic>
        <p:nvPicPr>
          <p:cNvPr id="20" name="19 Resim" descr="Ekran görüntüsü 2024-03-05 152910.png"/>
          <p:cNvPicPr>
            <a:picLocks noChangeAspect="1"/>
          </p:cNvPicPr>
          <p:nvPr/>
        </p:nvPicPr>
        <p:blipFill>
          <a:blip r:embed="rId3" cstate="print"/>
          <a:stretch>
            <a:fillRect/>
          </a:stretch>
        </p:blipFill>
        <p:spPr>
          <a:xfrm>
            <a:off x="6774468" y="3279755"/>
            <a:ext cx="4457507" cy="2456028"/>
          </a:xfrm>
          <a:prstGeom prst="rect">
            <a:avLst/>
          </a:prstGeom>
        </p:spPr>
      </p:pic>
      <p:sp>
        <p:nvSpPr>
          <p:cNvPr id="21" name="20 Dikdörtgen"/>
          <p:cNvSpPr/>
          <p:nvPr/>
        </p:nvSpPr>
        <p:spPr>
          <a:xfrm>
            <a:off x="7805651" y="4705004"/>
            <a:ext cx="2385753" cy="7398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tr-TR" sz="1400" b="1" dirty="0">
                <a:solidFill>
                  <a:srgbClr val="FF0000"/>
                </a:solidFill>
              </a:rPr>
              <a:t>* YARDIMIN TÜRÜ</a:t>
            </a:r>
          </a:p>
          <a:p>
            <a:r>
              <a:rPr lang="tr-TR" sz="1400" b="1" dirty="0">
                <a:solidFill>
                  <a:srgbClr val="FF0000"/>
                </a:solidFill>
              </a:rPr>
              <a:t>* YARDIMIN MİKTARI</a:t>
            </a:r>
          </a:p>
          <a:p>
            <a:r>
              <a:rPr lang="tr-TR" sz="1400" b="1" dirty="0">
                <a:solidFill>
                  <a:srgbClr val="FF0000"/>
                </a:solidFill>
              </a:rPr>
              <a:t>* PARA BİRİMİ </a:t>
            </a: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3"/>
            <a:ext cx="4458656"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ALMA </a:t>
            </a:r>
          </a:p>
          <a:p>
            <a:r>
              <a:rPr lang="tr-TR" sz="2400" b="1" dirty="0">
                <a:solidFill>
                  <a:srgbClr val="002060"/>
                </a:solidFill>
                <a:latin typeface="Arial Black" pitchFamily="34" charset="0"/>
              </a:rPr>
              <a:t>BİLDİRİM EKRANI</a:t>
            </a:r>
          </a:p>
        </p:txBody>
      </p:sp>
      <p:pic>
        <p:nvPicPr>
          <p:cNvPr id="7170" name="Picture 2"/>
          <p:cNvPicPr>
            <a:picLocks noChangeAspect="1" noChangeArrowheads="1"/>
          </p:cNvPicPr>
          <p:nvPr/>
        </p:nvPicPr>
        <p:blipFill>
          <a:blip r:embed="rId2" cstate="print"/>
          <a:srcRect/>
          <a:stretch>
            <a:fillRect/>
          </a:stretch>
        </p:blipFill>
        <p:spPr bwMode="auto">
          <a:xfrm>
            <a:off x="832098" y="1243539"/>
            <a:ext cx="10783330" cy="5428736"/>
          </a:xfrm>
          <a:prstGeom prst="rect">
            <a:avLst/>
          </a:prstGeom>
          <a:noFill/>
          <a:ln w="9525">
            <a:noFill/>
            <a:miter lim="800000"/>
            <a:headEnd/>
            <a:tailEnd/>
          </a:ln>
        </p:spPr>
      </p:pic>
      <p:sp>
        <p:nvSpPr>
          <p:cNvPr id="8" name="7 Sağ Ok"/>
          <p:cNvSpPr/>
          <p:nvPr/>
        </p:nvSpPr>
        <p:spPr>
          <a:xfrm>
            <a:off x="8995719" y="5785658"/>
            <a:ext cx="832022" cy="4009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Dikdörtgen"/>
          <p:cNvSpPr/>
          <p:nvPr/>
        </p:nvSpPr>
        <p:spPr>
          <a:xfrm>
            <a:off x="832022" y="1268627"/>
            <a:ext cx="10758616" cy="617838"/>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endParaRPr lang="tr-TR" b="1" dirty="0">
              <a:solidFill>
                <a:srgbClr val="FF0000"/>
              </a:solidFill>
              <a:latin typeface="Arial Black" pitchFamily="34" charset="0"/>
            </a:endParaRPr>
          </a:p>
        </p:txBody>
      </p:sp>
      <p:sp>
        <p:nvSpPr>
          <p:cNvPr id="9" name="8 Çerçeve"/>
          <p:cNvSpPr/>
          <p:nvPr/>
        </p:nvSpPr>
        <p:spPr>
          <a:xfrm>
            <a:off x="9900458" y="5727469"/>
            <a:ext cx="1221971" cy="432262"/>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0" name="9 Dikdörtgen"/>
          <p:cNvSpPr/>
          <p:nvPr/>
        </p:nvSpPr>
        <p:spPr>
          <a:xfrm>
            <a:off x="4721628" y="3358343"/>
            <a:ext cx="4056611" cy="18204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a:solidFill>
                  <a:srgbClr val="FF0000"/>
                </a:solidFill>
                <a:latin typeface="Arial Black" pitchFamily="34" charset="0"/>
              </a:rPr>
              <a:t>YARDIMIN NİTELİĞİ BAŞLIKLI BİR ÖNCE Kİ EKRANDA YER ALAN MALİ BİLGİLER İLE BU EKRANDA YER ALAN BİLGİLERİN UYUŞMASI GEREKMEKTEDİR. </a:t>
            </a:r>
          </a:p>
        </p:txBody>
      </p:sp>
      <p:sp>
        <p:nvSpPr>
          <p:cNvPr id="12" name="11 Çerçeve"/>
          <p:cNvSpPr/>
          <p:nvPr/>
        </p:nvSpPr>
        <p:spPr>
          <a:xfrm>
            <a:off x="1230284" y="5669280"/>
            <a:ext cx="1246909" cy="556953"/>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3" name="12 Sol Ok"/>
          <p:cNvSpPr/>
          <p:nvPr/>
        </p:nvSpPr>
        <p:spPr>
          <a:xfrm>
            <a:off x="2576946" y="5752406"/>
            <a:ext cx="889462" cy="42394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3"/>
            <a:ext cx="4458656"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ALMA </a:t>
            </a:r>
          </a:p>
          <a:p>
            <a:r>
              <a:rPr lang="tr-TR" sz="2400" b="1" dirty="0">
                <a:solidFill>
                  <a:srgbClr val="002060"/>
                </a:solidFill>
                <a:latin typeface="Arial Black" pitchFamily="34" charset="0"/>
              </a:rPr>
              <a:t>BİLDİRİM EKRANI</a:t>
            </a:r>
          </a:p>
        </p:txBody>
      </p:sp>
      <p:pic>
        <p:nvPicPr>
          <p:cNvPr id="8194" name="Picture 2"/>
          <p:cNvPicPr>
            <a:picLocks noChangeAspect="1" noChangeArrowheads="1"/>
          </p:cNvPicPr>
          <p:nvPr/>
        </p:nvPicPr>
        <p:blipFill>
          <a:blip r:embed="rId2" cstate="print"/>
          <a:srcRect/>
          <a:stretch>
            <a:fillRect/>
          </a:stretch>
        </p:blipFill>
        <p:spPr bwMode="auto">
          <a:xfrm>
            <a:off x="864973" y="1383957"/>
            <a:ext cx="10905688" cy="5271744"/>
          </a:xfrm>
          <a:prstGeom prst="rect">
            <a:avLst/>
          </a:prstGeom>
          <a:noFill/>
          <a:ln w="9525">
            <a:noFill/>
            <a:miter lim="800000"/>
            <a:headEnd/>
            <a:tailEnd/>
          </a:ln>
        </p:spPr>
      </p:pic>
      <p:sp>
        <p:nvSpPr>
          <p:cNvPr id="4" name="3 Sağ Ok"/>
          <p:cNvSpPr/>
          <p:nvPr/>
        </p:nvSpPr>
        <p:spPr>
          <a:xfrm>
            <a:off x="9243753" y="5951913"/>
            <a:ext cx="780871" cy="36620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Dikdörtgen"/>
          <p:cNvSpPr/>
          <p:nvPr/>
        </p:nvSpPr>
        <p:spPr>
          <a:xfrm>
            <a:off x="3945924" y="2965622"/>
            <a:ext cx="1425146" cy="1318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7" name="6 Dikdörtgen"/>
          <p:cNvSpPr/>
          <p:nvPr/>
        </p:nvSpPr>
        <p:spPr>
          <a:xfrm>
            <a:off x="840259" y="1408670"/>
            <a:ext cx="10923373" cy="568411"/>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u="sng" dirty="0">
                <a:solidFill>
                  <a:srgbClr val="FF0000"/>
                </a:solidFill>
                <a:latin typeface="Arial Black" pitchFamily="34" charset="0"/>
              </a:rPr>
              <a:t>(*) </a:t>
            </a:r>
            <a:r>
              <a:rPr lang="tr-TR" b="1" u="sng" dirty="0">
                <a:solidFill>
                  <a:srgbClr val="002060"/>
                </a:solidFill>
                <a:latin typeface="Arial Black" pitchFamily="34" charset="0"/>
              </a:rPr>
              <a:t>İLE İŞARETLİ ALANLARIN DOLDURULMASI ZORUNLUDUR.</a:t>
            </a:r>
          </a:p>
        </p:txBody>
      </p:sp>
      <p:sp>
        <p:nvSpPr>
          <p:cNvPr id="8" name="7 Dikdörtgen"/>
          <p:cNvSpPr/>
          <p:nvPr/>
        </p:nvSpPr>
        <p:spPr>
          <a:xfrm>
            <a:off x="5918663" y="3566161"/>
            <a:ext cx="3025832" cy="8894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tr-TR" sz="1400" b="1" dirty="0">
                <a:solidFill>
                  <a:srgbClr val="FF0000"/>
                </a:solidFill>
              </a:rPr>
              <a:t>* GERÇEK VAYA TÜZEL KİŞİLİĞİN ADI SOYADI</a:t>
            </a:r>
            <a:r>
              <a:rPr lang="tr-TR" sz="1400" b="1" dirty="0">
                <a:solidFill>
                  <a:schemeClr val="bg1"/>
                </a:solidFill>
              </a:rPr>
              <a:t> </a:t>
            </a:r>
            <a:r>
              <a:rPr lang="tr-TR" sz="1400" b="1" dirty="0">
                <a:solidFill>
                  <a:srgbClr val="FF0000"/>
                </a:solidFill>
              </a:rPr>
              <a:t>VEYA UNVAN BİLGİLERİ</a:t>
            </a:r>
          </a:p>
          <a:p>
            <a:r>
              <a:rPr lang="tr-TR" sz="1400" b="1" dirty="0">
                <a:solidFill>
                  <a:srgbClr val="FF0000"/>
                </a:solidFill>
              </a:rPr>
              <a:t>* YARDIMIN ALINACAĞI ÜLKE</a:t>
            </a:r>
          </a:p>
          <a:p>
            <a:pPr algn="ctr"/>
            <a:endParaRPr lang="tr-TR" sz="1400" b="1" dirty="0">
              <a:solidFill>
                <a:srgbClr val="FF0000"/>
              </a:solidFill>
            </a:endParaRPr>
          </a:p>
        </p:txBody>
      </p:sp>
      <p:sp>
        <p:nvSpPr>
          <p:cNvPr id="9" name="8 Sol Yukarı Ok"/>
          <p:cNvSpPr/>
          <p:nvPr/>
        </p:nvSpPr>
        <p:spPr>
          <a:xfrm>
            <a:off x="9019309" y="3300153"/>
            <a:ext cx="1230283" cy="556953"/>
          </a:xfrm>
          <a:prstGeom prst="lef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0" name="9 Yukarı Bükülü Ok"/>
          <p:cNvSpPr/>
          <p:nvPr/>
        </p:nvSpPr>
        <p:spPr>
          <a:xfrm rot="5400000">
            <a:off x="4929447" y="3167149"/>
            <a:ext cx="640080" cy="989214"/>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1" name="10 Yukarı Aşağı Ok"/>
          <p:cNvSpPr/>
          <p:nvPr/>
        </p:nvSpPr>
        <p:spPr>
          <a:xfrm>
            <a:off x="7281949" y="2992582"/>
            <a:ext cx="282632" cy="548640"/>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2" name="11 Çerçeve"/>
          <p:cNvSpPr/>
          <p:nvPr/>
        </p:nvSpPr>
        <p:spPr>
          <a:xfrm>
            <a:off x="10108276" y="5918662"/>
            <a:ext cx="1221971" cy="432262"/>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3"/>
            <a:ext cx="4458656"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ALMA </a:t>
            </a:r>
          </a:p>
          <a:p>
            <a:r>
              <a:rPr lang="tr-TR" sz="2400" b="1" dirty="0">
                <a:solidFill>
                  <a:srgbClr val="002060"/>
                </a:solidFill>
                <a:latin typeface="Arial Black" pitchFamily="34" charset="0"/>
              </a:rPr>
              <a:t>BİLDİRİM EKRANI</a:t>
            </a:r>
          </a:p>
        </p:txBody>
      </p:sp>
      <p:pic>
        <p:nvPicPr>
          <p:cNvPr id="9218" name="Picture 2"/>
          <p:cNvPicPr>
            <a:picLocks noChangeAspect="1" noChangeArrowheads="1"/>
          </p:cNvPicPr>
          <p:nvPr/>
        </p:nvPicPr>
        <p:blipFill>
          <a:blip r:embed="rId2" cstate="print"/>
          <a:srcRect/>
          <a:stretch>
            <a:fillRect/>
          </a:stretch>
        </p:blipFill>
        <p:spPr bwMode="auto">
          <a:xfrm>
            <a:off x="1046204" y="1408669"/>
            <a:ext cx="10689993" cy="5192941"/>
          </a:xfrm>
          <a:prstGeom prst="rect">
            <a:avLst/>
          </a:prstGeom>
          <a:noFill/>
          <a:ln w="9525">
            <a:noFill/>
            <a:miter lim="800000"/>
            <a:headEnd/>
            <a:tailEnd/>
          </a:ln>
        </p:spPr>
      </p:pic>
      <p:sp>
        <p:nvSpPr>
          <p:cNvPr id="4" name="3 Sağ Ok"/>
          <p:cNvSpPr/>
          <p:nvPr/>
        </p:nvSpPr>
        <p:spPr>
          <a:xfrm>
            <a:off x="8246076" y="5939481"/>
            <a:ext cx="766119" cy="3459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Dikdörtgen"/>
          <p:cNvSpPr/>
          <p:nvPr/>
        </p:nvSpPr>
        <p:spPr>
          <a:xfrm>
            <a:off x="1062681" y="1408670"/>
            <a:ext cx="10676238" cy="634314"/>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u="sng" dirty="0">
                <a:solidFill>
                  <a:srgbClr val="FF0000"/>
                </a:solidFill>
                <a:latin typeface="Arial Black" pitchFamily="34" charset="0"/>
              </a:rPr>
              <a:t>(*) </a:t>
            </a:r>
            <a:r>
              <a:rPr lang="tr-TR" b="1" u="sng" dirty="0">
                <a:solidFill>
                  <a:srgbClr val="002060"/>
                </a:solidFill>
                <a:latin typeface="Arial Black" pitchFamily="34" charset="0"/>
              </a:rPr>
              <a:t>İLE İŞARETLİ ALANLARIN DOLDURULMASI ZORUNLUDUR.</a:t>
            </a:r>
          </a:p>
        </p:txBody>
      </p:sp>
      <p:sp>
        <p:nvSpPr>
          <p:cNvPr id="7" name="6 Dikdörtgen"/>
          <p:cNvSpPr/>
          <p:nvPr/>
        </p:nvSpPr>
        <p:spPr>
          <a:xfrm>
            <a:off x="5503026" y="3474722"/>
            <a:ext cx="1953492" cy="9393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tr-TR" sz="1400" b="1" dirty="0">
                <a:solidFill>
                  <a:srgbClr val="FF0000"/>
                </a:solidFill>
              </a:rPr>
              <a:t>* KARAR TARİHİ</a:t>
            </a:r>
          </a:p>
          <a:p>
            <a:pPr algn="just"/>
            <a:r>
              <a:rPr lang="tr-TR" sz="1400" b="1" dirty="0">
                <a:solidFill>
                  <a:srgbClr val="FF0000"/>
                </a:solidFill>
              </a:rPr>
              <a:t>* KARAR SAYISI</a:t>
            </a:r>
          </a:p>
        </p:txBody>
      </p:sp>
      <p:sp>
        <p:nvSpPr>
          <p:cNvPr id="8" name="7 Sol Yukarı Ok"/>
          <p:cNvSpPr/>
          <p:nvPr/>
        </p:nvSpPr>
        <p:spPr>
          <a:xfrm>
            <a:off x="7581207" y="3192087"/>
            <a:ext cx="1005840" cy="573578"/>
          </a:xfrm>
          <a:prstGeom prst="lef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9" name="8 Yukarı Bükülü Ok"/>
          <p:cNvSpPr/>
          <p:nvPr/>
        </p:nvSpPr>
        <p:spPr>
          <a:xfrm rot="5400000">
            <a:off x="4671753" y="3075710"/>
            <a:ext cx="565266" cy="947651"/>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0" name="9 Çerçeve"/>
          <p:cNvSpPr/>
          <p:nvPr/>
        </p:nvSpPr>
        <p:spPr>
          <a:xfrm>
            <a:off x="9077498" y="5852160"/>
            <a:ext cx="1180407" cy="423949"/>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1" name="10 Dikdörtgen"/>
          <p:cNvSpPr/>
          <p:nvPr/>
        </p:nvSpPr>
        <p:spPr>
          <a:xfrm>
            <a:off x="7498080" y="4937761"/>
            <a:ext cx="3998422" cy="7564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solidFill>
                  <a:srgbClr val="FF0000"/>
                </a:solidFill>
                <a:latin typeface="Arial Black" pitchFamily="34" charset="0"/>
              </a:rPr>
              <a:t>KAYDET BUTON İLE BİLDİRİM TAMAMLANMIŞ OLUR.</a:t>
            </a: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B1E3B-7A2B-99D0-EF9A-EEE7C4CB1655}"/>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272432AF-743C-552B-B8AA-0FF5A78C6E85}"/>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id="{EDE1EF58-DBF8-FDEE-E28C-5C02576E0F22}"/>
              </a:ext>
            </a:extLst>
          </p:cNvPr>
          <p:cNvSpPr/>
          <p:nvPr/>
        </p:nvSpPr>
        <p:spPr>
          <a:xfrm>
            <a:off x="484909" y="473826"/>
            <a:ext cx="11222182" cy="59103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a:extLst>
              <a:ext uri="{FF2B5EF4-FFF2-40B4-BE49-F238E27FC236}">
                <a16:creationId xmlns:a16="http://schemas.microsoft.com/office/drawing/2014/main" id="{F8411314-93EB-F477-7368-AE801371CBF0}"/>
              </a:ext>
            </a:extLst>
          </p:cNvPr>
          <p:cNvSpPr/>
          <p:nvPr/>
        </p:nvSpPr>
        <p:spPr>
          <a:xfrm>
            <a:off x="4944687" y="0"/>
            <a:ext cx="2030845" cy="185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Resim 8">
            <a:extLst>
              <a:ext uri="{FF2B5EF4-FFF2-40B4-BE49-F238E27FC236}">
                <a16:creationId xmlns:a16="http://schemas.microsoft.com/office/drawing/2014/main" id="{C92D0A52-64EA-7340-E058-8395F87F4E25}"/>
              </a:ext>
            </a:extLst>
          </p:cNvPr>
          <p:cNvPicPr>
            <a:picLocks noChangeAspect="1"/>
          </p:cNvPicPr>
          <p:nvPr/>
        </p:nvPicPr>
        <p:blipFill>
          <a:blip r:embed="rId2" cstate="print"/>
          <a:stretch>
            <a:fillRect/>
          </a:stretch>
        </p:blipFill>
        <p:spPr>
          <a:xfrm>
            <a:off x="4944687" y="5510158"/>
            <a:ext cx="2030845" cy="565638"/>
          </a:xfrm>
          <a:prstGeom prst="rect">
            <a:avLst/>
          </a:prstGeom>
        </p:spPr>
      </p:pic>
      <p:pic>
        <p:nvPicPr>
          <p:cNvPr id="11" name="Resim 10">
            <a:extLst>
              <a:ext uri="{FF2B5EF4-FFF2-40B4-BE49-F238E27FC236}">
                <a16:creationId xmlns:a16="http://schemas.microsoft.com/office/drawing/2014/main" id="{522E44CE-2A73-6921-BB1C-457BE0892AB3}"/>
              </a:ext>
            </a:extLst>
          </p:cNvPr>
          <p:cNvPicPr>
            <a:picLocks noChangeAspect="1"/>
          </p:cNvPicPr>
          <p:nvPr/>
        </p:nvPicPr>
        <p:blipFill>
          <a:blip r:embed="rId3" cstate="print"/>
          <a:stretch>
            <a:fillRect/>
          </a:stretch>
        </p:blipFill>
        <p:spPr>
          <a:xfrm>
            <a:off x="5100245" y="294944"/>
            <a:ext cx="1738932" cy="1245075"/>
          </a:xfrm>
          <a:prstGeom prst="rect">
            <a:avLst/>
          </a:prstGeom>
        </p:spPr>
      </p:pic>
      <p:sp>
        <p:nvSpPr>
          <p:cNvPr id="12" name="Metin kutusu 11">
            <a:extLst>
              <a:ext uri="{FF2B5EF4-FFF2-40B4-BE49-F238E27FC236}">
                <a16:creationId xmlns:a16="http://schemas.microsoft.com/office/drawing/2014/main" id="{FDE8FC89-C0D3-F9CF-3C26-CA0C14E2BE43}"/>
              </a:ext>
            </a:extLst>
          </p:cNvPr>
          <p:cNvSpPr txBox="1"/>
          <p:nvPr/>
        </p:nvSpPr>
        <p:spPr>
          <a:xfrm>
            <a:off x="989788" y="2252748"/>
            <a:ext cx="10091651" cy="2677656"/>
          </a:xfrm>
          <a:prstGeom prst="rect">
            <a:avLst/>
          </a:prstGeom>
          <a:noFill/>
        </p:spPr>
        <p:txBody>
          <a:bodyPr wrap="square" rtlCol="0">
            <a:spAutoFit/>
          </a:bodyPr>
          <a:lstStyle/>
          <a:p>
            <a:pPr algn="ctr"/>
            <a:endParaRPr lang="tr-TR" sz="2800" b="1" dirty="0">
              <a:solidFill>
                <a:schemeClr val="bg1"/>
              </a:solidFill>
              <a:latin typeface="Times New Roman" pitchFamily="18" charset="0"/>
              <a:cs typeface="Times New Roman" pitchFamily="18" charset="0"/>
            </a:endParaRPr>
          </a:p>
          <a:p>
            <a:pPr algn="ctr"/>
            <a:r>
              <a:rPr lang="tr-TR" sz="2800" b="1" dirty="0">
                <a:solidFill>
                  <a:schemeClr val="bg1"/>
                </a:solidFill>
                <a:latin typeface="Times New Roman" pitchFamily="18" charset="0"/>
                <a:cs typeface="Times New Roman" pitchFamily="18" charset="0"/>
              </a:rPr>
              <a:t>7. Konu Başlığımız</a:t>
            </a:r>
          </a:p>
          <a:p>
            <a:pPr algn="ctr"/>
            <a:endParaRPr lang="tr-TR" sz="2800" b="1" dirty="0">
              <a:solidFill>
                <a:schemeClr val="bg1"/>
              </a:solidFill>
              <a:latin typeface="Times New Roman" pitchFamily="18" charset="0"/>
              <a:cs typeface="Times New Roman" pitchFamily="18" charset="0"/>
            </a:endParaRPr>
          </a:p>
          <a:p>
            <a:pPr algn="ctr"/>
            <a:r>
              <a:rPr lang="tr-TR" sz="2800" b="1" dirty="0">
                <a:solidFill>
                  <a:schemeClr val="bg1"/>
                </a:solidFill>
                <a:latin typeface="Times New Roman" pitchFamily="18" charset="0"/>
                <a:cs typeface="Times New Roman" pitchFamily="18" charset="0"/>
              </a:rPr>
              <a:t>Yurtdışı Yardım Yapma Bildirim Ekranı</a:t>
            </a:r>
          </a:p>
          <a:p>
            <a:pPr algn="ctr"/>
            <a:r>
              <a:rPr lang="tr-TR" sz="2800" b="1" dirty="0">
                <a:solidFill>
                  <a:schemeClr val="bg1"/>
                </a:solidFill>
                <a:latin typeface="Times New Roman" pitchFamily="18" charset="0"/>
                <a:cs typeface="Times New Roman" pitchFamily="18" charset="0"/>
              </a:rPr>
              <a:t>Ve </a:t>
            </a:r>
          </a:p>
          <a:p>
            <a:pPr algn="ctr"/>
            <a:r>
              <a:rPr lang="tr-TR" sz="2800" b="1" dirty="0">
                <a:solidFill>
                  <a:schemeClr val="bg1"/>
                </a:solidFill>
                <a:latin typeface="Times New Roman" pitchFamily="18" charset="0"/>
                <a:cs typeface="Times New Roman" pitchFamily="18" charset="0"/>
              </a:rPr>
              <a:t>Bildirim Süreleri</a:t>
            </a:r>
          </a:p>
        </p:txBody>
      </p:sp>
      <p:sp>
        <p:nvSpPr>
          <p:cNvPr id="2" name="Slayt Numarası Yer Tutucusu 1">
            <a:extLst>
              <a:ext uri="{FF2B5EF4-FFF2-40B4-BE49-F238E27FC236}">
                <a16:creationId xmlns:a16="http://schemas.microsoft.com/office/drawing/2014/main" id="{4750E4CD-0776-3B2E-312F-A21B84A6F8C2}"/>
              </a:ext>
            </a:extLst>
          </p:cNvPr>
          <p:cNvSpPr>
            <a:spLocks noGrp="1"/>
          </p:cNvSpPr>
          <p:nvPr>
            <p:ph type="sldNum" sz="quarter" idx="12"/>
          </p:nvPr>
        </p:nvSpPr>
        <p:spPr/>
        <p:txBody>
          <a:bodyPr/>
          <a:lstStyle/>
          <a:p>
            <a:fld id="{488CBA7A-A615-9C49-86BA-F406D90224F1}" type="slidenum">
              <a:rPr lang="tr-TR" smtClean="0"/>
              <a:pPr/>
              <a:t>39</a:t>
            </a:fld>
            <a:r>
              <a:rPr lang="tr-TR"/>
              <a:t>/27</a:t>
            </a:r>
            <a:endParaRPr lang="tr-TR" dirty="0"/>
          </a:p>
        </p:txBody>
      </p:sp>
    </p:spTree>
    <p:extLst>
      <p:ext uri="{BB962C8B-B14F-4D97-AF65-F5344CB8AC3E}">
        <p14:creationId xmlns:p14="http://schemas.microsoft.com/office/powerpoint/2010/main" val="2584982393"/>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a:extLst>
              <a:ext uri="{FF2B5EF4-FFF2-40B4-BE49-F238E27FC236}">
                <a16:creationId xmlns:a16="http://schemas.microsoft.com/office/drawing/2014/main" id="{DF42C249-51B4-1241-B7EC-08C1B8908718}"/>
              </a:ext>
            </a:extLst>
          </p:cNvPr>
          <p:cNvSpPr txBox="1">
            <a:spLocks/>
          </p:cNvSpPr>
          <p:nvPr/>
        </p:nvSpPr>
        <p:spPr>
          <a:xfrm>
            <a:off x="726256" y="1715536"/>
            <a:ext cx="10739488" cy="3426928"/>
          </a:xfrm>
          <a:prstGeom prst="rect">
            <a:avLst/>
          </a:prstGeom>
        </p:spPr>
        <p:txBody>
          <a:bodyPr>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tr-TR" sz="2000" i="1" dirty="0">
              <a:solidFill>
                <a:srgbClr val="FF0000"/>
              </a:solidFill>
              <a:latin typeface="Arial Black" pitchFamily="34" charset="0"/>
            </a:endParaRPr>
          </a:p>
          <a:p>
            <a:pPr algn="just"/>
            <a:endParaRPr lang="tr-TR" sz="2000" i="1" dirty="0">
              <a:solidFill>
                <a:srgbClr val="FF0000"/>
              </a:solidFill>
              <a:latin typeface="Arial Black" pitchFamily="34" charset="0"/>
            </a:endParaRPr>
          </a:p>
          <a:p>
            <a:pPr marL="0" indent="0" algn="just">
              <a:buNone/>
            </a:pPr>
            <a:endParaRPr lang="tr-TR" sz="2000" dirty="0"/>
          </a:p>
        </p:txBody>
      </p:sp>
      <p:sp>
        <p:nvSpPr>
          <p:cNvPr id="3" name="Metin kutusu 2">
            <a:extLst>
              <a:ext uri="{FF2B5EF4-FFF2-40B4-BE49-F238E27FC236}">
                <a16:creationId xmlns:a16="http://schemas.microsoft.com/office/drawing/2014/main" id="{E4099F2B-1E0E-2B45-82D4-A775DA722DD7}"/>
              </a:ext>
            </a:extLst>
          </p:cNvPr>
          <p:cNvSpPr txBox="1"/>
          <p:nvPr/>
        </p:nvSpPr>
        <p:spPr>
          <a:xfrm>
            <a:off x="1858551" y="392824"/>
            <a:ext cx="4618444" cy="461665"/>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rgbClr val="002060"/>
                </a:solidFill>
                <a:latin typeface="Arial Black" pitchFamily="34" charset="0"/>
              </a:rPr>
              <a:t>AFET FAALİYET </a:t>
            </a:r>
            <a:r>
              <a:rPr lang="tr-TR" dirty="0" err="1">
                <a:solidFill>
                  <a:srgbClr val="002060"/>
                </a:solidFill>
                <a:latin typeface="Arial Black" pitchFamily="34" charset="0"/>
              </a:rPr>
              <a:t>BİLDİRİMi</a:t>
            </a:r>
            <a:endParaRPr lang="tr-TR" dirty="0">
              <a:solidFill>
                <a:srgbClr val="002060"/>
              </a:solidFill>
              <a:latin typeface="Arial Black" pitchFamily="34" charset="0"/>
            </a:endParaRPr>
          </a:p>
        </p:txBody>
      </p:sp>
      <p:sp>
        <p:nvSpPr>
          <p:cNvPr id="4" name="3 Yuvarlatılmış Dikdörtgen"/>
          <p:cNvSpPr/>
          <p:nvPr/>
        </p:nvSpPr>
        <p:spPr>
          <a:xfrm>
            <a:off x="1147156" y="1579419"/>
            <a:ext cx="10016835" cy="4305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000" dirty="0">
              <a:solidFill>
                <a:srgbClr val="002060"/>
              </a:solidFill>
              <a:latin typeface="Arial Black" pitchFamily="34" charset="0"/>
            </a:endParaRPr>
          </a:p>
          <a:p>
            <a:pPr algn="just"/>
            <a:r>
              <a:rPr lang="tr-TR" sz="2000" dirty="0">
                <a:solidFill>
                  <a:srgbClr val="002060"/>
                </a:solidFill>
                <a:latin typeface="Arial Black" pitchFamily="34" charset="0"/>
              </a:rPr>
              <a:t>Bir afet anında oluşabilecek hasarları en aza indirmek adına sivil toplum kuruluşlarımızın afet bölgelerine ulaştırdıkları ayni ve nakdi yardımları bildirmeleri için derneklerimizin hizmetine sunulmuş bir ekrandır. </a:t>
            </a:r>
          </a:p>
          <a:p>
            <a:pPr algn="just"/>
            <a:endParaRPr lang="tr-TR" sz="2000" dirty="0">
              <a:solidFill>
                <a:srgbClr val="002060"/>
              </a:solidFill>
              <a:latin typeface="Arial Black" pitchFamily="34" charset="0"/>
            </a:endParaRPr>
          </a:p>
          <a:p>
            <a:pPr algn="just"/>
            <a:r>
              <a:rPr lang="tr-TR" sz="2000" dirty="0">
                <a:solidFill>
                  <a:srgbClr val="002060"/>
                </a:solidFill>
                <a:latin typeface="Arial Black" pitchFamily="34" charset="0"/>
              </a:rPr>
              <a:t>Afet bölgeleri için gerçekleştirilecek faaliyetlerin bildirimlerini derneklerimiz bu ekran üzerinden yapabilirler. </a:t>
            </a:r>
          </a:p>
          <a:p>
            <a:pPr algn="just"/>
            <a:endParaRPr lang="tr-TR" sz="2000" dirty="0">
              <a:solidFill>
                <a:srgbClr val="002060"/>
              </a:solidFill>
              <a:latin typeface="Arial Black" pitchFamily="34" charset="0"/>
            </a:endParaRPr>
          </a:p>
          <a:p>
            <a:pPr algn="just"/>
            <a:r>
              <a:rPr lang="tr-TR" sz="2000" u="sng" dirty="0">
                <a:solidFill>
                  <a:srgbClr val="FF0000"/>
                </a:solidFill>
                <a:latin typeface="Arial Black" pitchFamily="34" charset="0"/>
              </a:rPr>
              <a:t>Şuanda yapılması zorunlu olan bir bildirim değildir. </a:t>
            </a:r>
          </a:p>
        </p:txBody>
      </p:sp>
    </p:spTree>
    <p:extLst>
      <p:ext uri="{BB962C8B-B14F-4D97-AF65-F5344CB8AC3E}">
        <p14:creationId xmlns:p14="http://schemas.microsoft.com/office/powerpoint/2010/main" val="527497585"/>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74038"/>
            <a:ext cx="3845027" cy="707886"/>
          </a:xfrm>
          <a:prstGeom prst="rect">
            <a:avLst/>
          </a:prstGeom>
          <a:noFill/>
        </p:spPr>
        <p:txBody>
          <a:bodyPr wrap="none" rtlCol="0" anchor="ctr">
            <a:spAutoFit/>
          </a:bodyPr>
          <a:lstStyle/>
          <a:p>
            <a:r>
              <a:rPr lang="tr-TR" sz="2000" b="1" dirty="0">
                <a:solidFill>
                  <a:srgbClr val="002060"/>
                </a:solidFill>
                <a:latin typeface="Arial Black" pitchFamily="34" charset="0"/>
              </a:rPr>
              <a:t>YURTDIŞI YARDIM YAPMA</a:t>
            </a:r>
          </a:p>
          <a:p>
            <a:r>
              <a:rPr lang="tr-TR" sz="2000" b="1" dirty="0">
                <a:solidFill>
                  <a:srgbClr val="002060"/>
                </a:solidFill>
                <a:latin typeface="Arial Black" pitchFamily="34" charset="0"/>
              </a:rPr>
              <a:t>BİLDİRİM SÜRELERİ</a:t>
            </a:r>
          </a:p>
        </p:txBody>
      </p:sp>
      <p:sp>
        <p:nvSpPr>
          <p:cNvPr id="4" name="3 Yuvarlatılmış Dikdörtgen"/>
          <p:cNvSpPr/>
          <p:nvPr/>
        </p:nvSpPr>
        <p:spPr>
          <a:xfrm>
            <a:off x="856211" y="1787236"/>
            <a:ext cx="10133214" cy="4330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a:solidFill>
                  <a:srgbClr val="002060"/>
                </a:solidFill>
                <a:latin typeface="Arial Black" pitchFamily="34" charset="0"/>
              </a:rPr>
              <a:t>Dernekler Kanunun 21’inci  maddesi kapsamında Yurt dışına yapılacak yardımlar, </a:t>
            </a:r>
            <a:r>
              <a:rPr lang="tr-TR" sz="2400" b="1" u="sng" dirty="0">
                <a:solidFill>
                  <a:srgbClr val="FF0000"/>
                </a:solidFill>
                <a:latin typeface="Arial Black" pitchFamily="34" charset="0"/>
              </a:rPr>
              <a:t>yardım yapılmadan önce</a:t>
            </a:r>
            <a:r>
              <a:rPr lang="tr-TR" sz="2400" b="1" dirty="0">
                <a:solidFill>
                  <a:srgbClr val="002060"/>
                </a:solidFill>
                <a:latin typeface="Arial Black" pitchFamily="34" charset="0"/>
              </a:rPr>
              <a:t> dernekler tarafından mülki idare amirliğine bildirilir. Bildirimin şekli ve içeriği ile yurt dışına yapılacak yardımlara ilişkin usul ve esaslar yönetmelikte düzenlenir. </a:t>
            </a:r>
          </a:p>
          <a:p>
            <a:pPr algn="just"/>
            <a:endParaRPr lang="tr-TR" sz="2400" b="1" dirty="0">
              <a:solidFill>
                <a:srgbClr val="002060"/>
              </a:solidFill>
              <a:latin typeface="Arial Black" pitchFamily="34" charset="0"/>
            </a:endParaRPr>
          </a:p>
          <a:p>
            <a:pPr algn="just"/>
            <a:r>
              <a:rPr lang="tr-TR" sz="2400" b="1" u="sng" dirty="0">
                <a:solidFill>
                  <a:srgbClr val="002060"/>
                </a:solidFill>
                <a:latin typeface="Arial Black" pitchFamily="34" charset="0"/>
              </a:rPr>
              <a:t>Bildirimlerin süreleri önemli olduğundan yapılacak bildirimlerin usul ve esaslarını incelemek  için </a:t>
            </a:r>
            <a:r>
              <a:rPr lang="tr-TR" sz="2400" b="1" u="sng" dirty="0">
                <a:solidFill>
                  <a:srgbClr val="FF0000"/>
                </a:solidFill>
                <a:latin typeface="Arial Black" pitchFamily="34" charset="0"/>
              </a:rPr>
              <a:t>“Dernekler Yönetmeliği’nin 18’inci Maddesine” </a:t>
            </a:r>
            <a:r>
              <a:rPr lang="tr-TR" sz="2400" b="1" u="sng" dirty="0">
                <a:solidFill>
                  <a:srgbClr val="002060"/>
                </a:solidFill>
                <a:latin typeface="Arial Black" pitchFamily="34" charset="0"/>
              </a:rPr>
              <a:t>mutlaka bakınız.</a:t>
            </a:r>
          </a:p>
        </p:txBody>
      </p:sp>
    </p:spTree>
    <p:extLst>
      <p:ext uri="{BB962C8B-B14F-4D97-AF65-F5344CB8AC3E}">
        <p14:creationId xmlns:p14="http://schemas.microsoft.com/office/powerpoint/2010/main" val="4280098692"/>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3"/>
            <a:ext cx="4583562"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YAPMA</a:t>
            </a:r>
          </a:p>
          <a:p>
            <a:r>
              <a:rPr lang="tr-TR" sz="2400" b="1" dirty="0">
                <a:solidFill>
                  <a:srgbClr val="002060"/>
                </a:solidFill>
                <a:latin typeface="Arial Black" pitchFamily="34" charset="0"/>
              </a:rPr>
              <a:t>BİLDİRİM EKRANI</a:t>
            </a:r>
          </a:p>
        </p:txBody>
      </p:sp>
      <p:pic>
        <p:nvPicPr>
          <p:cNvPr id="1026" name="Picture 2"/>
          <p:cNvPicPr>
            <a:picLocks noChangeAspect="1" noChangeArrowheads="1"/>
          </p:cNvPicPr>
          <p:nvPr/>
        </p:nvPicPr>
        <p:blipFill>
          <a:blip r:embed="rId2" cstate="print"/>
          <a:srcRect/>
          <a:stretch>
            <a:fillRect/>
          </a:stretch>
        </p:blipFill>
        <p:spPr bwMode="auto">
          <a:xfrm>
            <a:off x="650789" y="1532237"/>
            <a:ext cx="10906897" cy="4975655"/>
          </a:xfrm>
          <a:prstGeom prst="rect">
            <a:avLst/>
          </a:prstGeom>
          <a:noFill/>
          <a:ln w="9525">
            <a:noFill/>
            <a:miter lim="800000"/>
            <a:headEnd/>
            <a:tailEnd/>
          </a:ln>
        </p:spPr>
      </p:pic>
      <p:cxnSp>
        <p:nvCxnSpPr>
          <p:cNvPr id="6" name="5 Düz Ok Bağlayıcısı"/>
          <p:cNvCxnSpPr/>
          <p:nvPr/>
        </p:nvCxnSpPr>
        <p:spPr>
          <a:xfrm>
            <a:off x="683741" y="1556951"/>
            <a:ext cx="1449859" cy="321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Dikdörtgen"/>
          <p:cNvSpPr/>
          <p:nvPr/>
        </p:nvSpPr>
        <p:spPr>
          <a:xfrm>
            <a:off x="642551" y="1524000"/>
            <a:ext cx="10915135" cy="576649"/>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endParaRPr lang="tr-TR"/>
          </a:p>
        </p:txBody>
      </p:sp>
      <p:sp>
        <p:nvSpPr>
          <p:cNvPr id="8" name="7 Sağ Ok"/>
          <p:cNvSpPr/>
          <p:nvPr/>
        </p:nvSpPr>
        <p:spPr>
          <a:xfrm>
            <a:off x="8905102" y="3509319"/>
            <a:ext cx="1029730" cy="36246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9" name="8 Dikdörtgen"/>
          <p:cNvSpPr/>
          <p:nvPr/>
        </p:nvSpPr>
        <p:spPr>
          <a:xfrm>
            <a:off x="2240692" y="2421924"/>
            <a:ext cx="3319849" cy="13180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10" name="9 Dikdörtgen"/>
          <p:cNvSpPr/>
          <p:nvPr/>
        </p:nvSpPr>
        <p:spPr>
          <a:xfrm>
            <a:off x="2984269" y="4497185"/>
            <a:ext cx="7772400" cy="11804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a:solidFill>
                  <a:srgbClr val="002060"/>
                </a:solidFill>
                <a:latin typeface="Arial Black" pitchFamily="34" charset="0"/>
              </a:rPr>
              <a:t>YURDIŞI YARDIM YAPMA BİLDİRİM EKRANINA DERBİS EKRANININ SOL KISMINDA BULUNAN </a:t>
            </a:r>
            <a:r>
              <a:rPr lang="tr-TR" b="1" u="sng" dirty="0">
                <a:solidFill>
                  <a:srgbClr val="FF0000"/>
                </a:solidFill>
                <a:latin typeface="Arial Black" pitchFamily="34" charset="0"/>
              </a:rPr>
              <a:t>BİLDİRİMLER</a:t>
            </a:r>
            <a:r>
              <a:rPr lang="tr-TR" b="1" dirty="0">
                <a:solidFill>
                  <a:srgbClr val="002060"/>
                </a:solidFill>
                <a:latin typeface="Arial Black" pitchFamily="34" charset="0"/>
              </a:rPr>
              <a:t> BAŞLIĞI ALTINDAN ULAŞABİLİRSİNİZ.</a:t>
            </a:r>
            <a:endParaRPr lang="tr-TR" dirty="0"/>
          </a:p>
        </p:txBody>
      </p:sp>
      <p:sp>
        <p:nvSpPr>
          <p:cNvPr id="11" name="10 Sağ Ok"/>
          <p:cNvSpPr/>
          <p:nvPr/>
        </p:nvSpPr>
        <p:spPr>
          <a:xfrm>
            <a:off x="124692" y="5079076"/>
            <a:ext cx="781396" cy="4322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2" name="11 Çerçeve"/>
          <p:cNvSpPr/>
          <p:nvPr/>
        </p:nvSpPr>
        <p:spPr>
          <a:xfrm>
            <a:off x="10041775" y="3541222"/>
            <a:ext cx="881149" cy="266007"/>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43624"/>
            <a:ext cx="5286876" cy="1077218"/>
          </a:xfrm>
          <a:prstGeom prst="rect">
            <a:avLst/>
          </a:prstGeom>
          <a:noFill/>
        </p:spPr>
        <p:txBody>
          <a:bodyPr wrap="square" rtlCol="0" anchor="ctr">
            <a:spAutoFit/>
          </a:bodyPr>
          <a:lstStyle/>
          <a:p>
            <a:r>
              <a:rPr lang="tr-TR" sz="2000" b="1" dirty="0">
                <a:solidFill>
                  <a:srgbClr val="002060"/>
                </a:solidFill>
                <a:latin typeface="Arial Black" pitchFamily="34" charset="0"/>
              </a:rPr>
              <a:t>YURTDIŞI YARDIM YAPMA</a:t>
            </a:r>
          </a:p>
          <a:p>
            <a:r>
              <a:rPr lang="tr-TR" sz="2000" b="1" dirty="0">
                <a:solidFill>
                  <a:srgbClr val="002060"/>
                </a:solidFill>
                <a:latin typeface="Arial Black" pitchFamily="34" charset="0"/>
              </a:rPr>
              <a:t>BİLDİRİM EKRANI</a:t>
            </a:r>
          </a:p>
          <a:p>
            <a:endParaRPr lang="tr-TR" sz="2400" b="1"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535459" y="1334530"/>
            <a:ext cx="11063417" cy="5353594"/>
          </a:xfrm>
          <a:prstGeom prst="rect">
            <a:avLst/>
          </a:prstGeom>
          <a:noFill/>
          <a:ln w="9525">
            <a:noFill/>
            <a:miter lim="800000"/>
            <a:headEnd/>
            <a:tailEnd/>
          </a:ln>
        </p:spPr>
      </p:pic>
      <p:sp>
        <p:nvSpPr>
          <p:cNvPr id="4" name="3 Dikdörtgen"/>
          <p:cNvSpPr/>
          <p:nvPr/>
        </p:nvSpPr>
        <p:spPr>
          <a:xfrm>
            <a:off x="551935" y="1367481"/>
            <a:ext cx="11063416" cy="576649"/>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u="sng" dirty="0">
                <a:solidFill>
                  <a:srgbClr val="FF0000"/>
                </a:solidFill>
                <a:latin typeface="Arial Black" pitchFamily="34" charset="0"/>
              </a:rPr>
              <a:t>(*) </a:t>
            </a:r>
            <a:r>
              <a:rPr lang="tr-TR" b="1" u="sng" dirty="0">
                <a:solidFill>
                  <a:srgbClr val="002060"/>
                </a:solidFill>
                <a:latin typeface="Arial Black" pitchFamily="34" charset="0"/>
              </a:rPr>
              <a:t>İLE İŞARETLİ ALANLARIN DOLDURULMASI ZORUNLUDUR.</a:t>
            </a:r>
          </a:p>
        </p:txBody>
      </p:sp>
      <p:sp>
        <p:nvSpPr>
          <p:cNvPr id="6" name="5 Sağ Ok"/>
          <p:cNvSpPr/>
          <p:nvPr/>
        </p:nvSpPr>
        <p:spPr>
          <a:xfrm>
            <a:off x="9053384" y="5997146"/>
            <a:ext cx="77435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Dikdörtgen"/>
          <p:cNvSpPr/>
          <p:nvPr/>
        </p:nvSpPr>
        <p:spPr>
          <a:xfrm>
            <a:off x="1113905" y="2884516"/>
            <a:ext cx="2535382" cy="21613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1100" b="1" dirty="0">
                <a:solidFill>
                  <a:srgbClr val="FF0000"/>
                </a:solidFill>
              </a:rPr>
              <a:t>* YARDIMIN YAPILACAĞI ÜLKE</a:t>
            </a:r>
          </a:p>
        </p:txBody>
      </p:sp>
      <p:sp>
        <p:nvSpPr>
          <p:cNvPr id="8" name="7 Çerçeve"/>
          <p:cNvSpPr/>
          <p:nvPr/>
        </p:nvSpPr>
        <p:spPr>
          <a:xfrm>
            <a:off x="9933709" y="5968538"/>
            <a:ext cx="1238596" cy="399011"/>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9" name="8 Dikdörtgen"/>
          <p:cNvSpPr/>
          <p:nvPr/>
        </p:nvSpPr>
        <p:spPr>
          <a:xfrm>
            <a:off x="3291840" y="3923607"/>
            <a:ext cx="4688378" cy="118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FF0000"/>
                </a:solidFill>
              </a:rPr>
              <a:t>(*) İLE İŞARETLİ OLMAYAN ALANLAR ZORUNLU OLMAMAKLA BİRLİKTE GİRİLMESİ TAVSİYE OLUNUR.</a:t>
            </a: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43624"/>
            <a:ext cx="5286876" cy="1077218"/>
          </a:xfrm>
          <a:prstGeom prst="rect">
            <a:avLst/>
          </a:prstGeom>
          <a:noFill/>
        </p:spPr>
        <p:txBody>
          <a:bodyPr wrap="square" rtlCol="0" anchor="ctr">
            <a:spAutoFit/>
          </a:bodyPr>
          <a:lstStyle/>
          <a:p>
            <a:r>
              <a:rPr lang="tr-TR" sz="2000" b="1" dirty="0">
                <a:solidFill>
                  <a:srgbClr val="002060"/>
                </a:solidFill>
                <a:latin typeface="Arial Black" pitchFamily="34" charset="0"/>
              </a:rPr>
              <a:t>YURTDIŞI YARDIM YAPMA</a:t>
            </a:r>
          </a:p>
          <a:p>
            <a:r>
              <a:rPr lang="tr-TR" sz="2000" b="1" dirty="0">
                <a:solidFill>
                  <a:srgbClr val="002060"/>
                </a:solidFill>
                <a:latin typeface="Arial Black" pitchFamily="34" charset="0"/>
              </a:rPr>
              <a:t>BİLDİRİM EKRANI</a:t>
            </a:r>
          </a:p>
          <a:p>
            <a:endParaRPr lang="tr-TR" sz="2400" b="1"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535459" y="1449859"/>
            <a:ext cx="11203459" cy="5156888"/>
          </a:xfrm>
          <a:prstGeom prst="rect">
            <a:avLst/>
          </a:prstGeom>
          <a:noFill/>
          <a:ln w="9525">
            <a:noFill/>
            <a:miter lim="800000"/>
            <a:headEnd/>
            <a:tailEnd/>
          </a:ln>
        </p:spPr>
      </p:pic>
      <p:sp>
        <p:nvSpPr>
          <p:cNvPr id="7" name="6 Sağ Ok"/>
          <p:cNvSpPr/>
          <p:nvPr/>
        </p:nvSpPr>
        <p:spPr>
          <a:xfrm>
            <a:off x="8765059" y="5964195"/>
            <a:ext cx="1285103" cy="32951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Dikdörtgen"/>
          <p:cNvSpPr/>
          <p:nvPr/>
        </p:nvSpPr>
        <p:spPr>
          <a:xfrm>
            <a:off x="515389" y="1371600"/>
            <a:ext cx="11230495" cy="631767"/>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u="sng" dirty="0">
                <a:solidFill>
                  <a:srgbClr val="FF0000"/>
                </a:solidFill>
                <a:latin typeface="Arial Black" pitchFamily="34" charset="0"/>
              </a:rPr>
              <a:t>(*) </a:t>
            </a:r>
            <a:r>
              <a:rPr lang="tr-TR" b="1" u="sng" dirty="0">
                <a:solidFill>
                  <a:srgbClr val="002060"/>
                </a:solidFill>
                <a:latin typeface="Arial Black" pitchFamily="34" charset="0"/>
              </a:rPr>
              <a:t>İLE İŞARETLİ ALANLARIN DOLDURULMASI ZORUNLUDUR.</a:t>
            </a:r>
          </a:p>
        </p:txBody>
      </p:sp>
      <p:sp>
        <p:nvSpPr>
          <p:cNvPr id="8" name="7 Dikdörtgen"/>
          <p:cNvSpPr/>
          <p:nvPr/>
        </p:nvSpPr>
        <p:spPr>
          <a:xfrm>
            <a:off x="1122218" y="2975956"/>
            <a:ext cx="2244437" cy="1579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1100" b="1" dirty="0">
                <a:solidFill>
                  <a:srgbClr val="FF0000"/>
                </a:solidFill>
              </a:rPr>
              <a:t>YARDIM TARİHİ</a:t>
            </a:r>
          </a:p>
        </p:txBody>
      </p:sp>
      <p:sp>
        <p:nvSpPr>
          <p:cNvPr id="9" name="8 Dikdörtgen"/>
          <p:cNvSpPr/>
          <p:nvPr/>
        </p:nvSpPr>
        <p:spPr>
          <a:xfrm>
            <a:off x="3640975" y="2967645"/>
            <a:ext cx="2061556" cy="1911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1100" b="1" dirty="0">
                <a:solidFill>
                  <a:srgbClr val="FF0000"/>
                </a:solidFill>
              </a:rPr>
              <a:t>YARDIMIN AMACI</a:t>
            </a:r>
          </a:p>
        </p:txBody>
      </p:sp>
      <p:sp>
        <p:nvSpPr>
          <p:cNvPr id="10" name="9 Dikdörtgen"/>
          <p:cNvSpPr/>
          <p:nvPr/>
        </p:nvSpPr>
        <p:spPr>
          <a:xfrm>
            <a:off x="8753302" y="2975956"/>
            <a:ext cx="1837113" cy="1745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1100" b="1" dirty="0">
                <a:solidFill>
                  <a:srgbClr val="FF0000"/>
                </a:solidFill>
              </a:rPr>
              <a:t>ŞARTLI OLUP OLMADIĞI</a:t>
            </a:r>
          </a:p>
        </p:txBody>
      </p:sp>
      <p:sp>
        <p:nvSpPr>
          <p:cNvPr id="11" name="10 Dikdörtgen"/>
          <p:cNvSpPr/>
          <p:nvPr/>
        </p:nvSpPr>
        <p:spPr>
          <a:xfrm>
            <a:off x="1080654" y="3275217"/>
            <a:ext cx="2261062" cy="1579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1100" b="1" dirty="0">
                <a:solidFill>
                  <a:srgbClr val="FF0000"/>
                </a:solidFill>
              </a:rPr>
              <a:t>YARDIMIN CİNSİ</a:t>
            </a:r>
          </a:p>
        </p:txBody>
      </p:sp>
      <p:sp>
        <p:nvSpPr>
          <p:cNvPr id="12" name="11 Dikdörtgen"/>
          <p:cNvSpPr/>
          <p:nvPr/>
        </p:nvSpPr>
        <p:spPr>
          <a:xfrm>
            <a:off x="3632662" y="3291840"/>
            <a:ext cx="2069869" cy="1579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1100" b="1" dirty="0">
                <a:solidFill>
                  <a:srgbClr val="FF0000"/>
                </a:solidFill>
              </a:rPr>
              <a:t>PROJELİ OLUP OLMADIĞI</a:t>
            </a:r>
          </a:p>
        </p:txBody>
      </p:sp>
      <p:sp>
        <p:nvSpPr>
          <p:cNvPr id="13" name="12 Çerçeve"/>
          <p:cNvSpPr/>
          <p:nvPr/>
        </p:nvSpPr>
        <p:spPr>
          <a:xfrm>
            <a:off x="10083339" y="5893724"/>
            <a:ext cx="1213658" cy="407323"/>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43624"/>
            <a:ext cx="5286876" cy="1077218"/>
          </a:xfrm>
          <a:prstGeom prst="rect">
            <a:avLst/>
          </a:prstGeom>
          <a:noFill/>
        </p:spPr>
        <p:txBody>
          <a:bodyPr wrap="square" rtlCol="0" anchor="ctr">
            <a:spAutoFit/>
          </a:bodyPr>
          <a:lstStyle/>
          <a:p>
            <a:r>
              <a:rPr lang="tr-TR" sz="2000" b="1" dirty="0">
                <a:solidFill>
                  <a:srgbClr val="002060"/>
                </a:solidFill>
                <a:latin typeface="Arial Black" pitchFamily="34" charset="0"/>
              </a:rPr>
              <a:t>YURTDIŞI YARDIM YAPMA</a:t>
            </a:r>
          </a:p>
          <a:p>
            <a:r>
              <a:rPr lang="tr-TR" sz="2000" b="1" dirty="0">
                <a:solidFill>
                  <a:srgbClr val="002060"/>
                </a:solidFill>
                <a:latin typeface="Arial Black" pitchFamily="34" charset="0"/>
              </a:rPr>
              <a:t>BİLDİRİM EKRANI</a:t>
            </a:r>
          </a:p>
          <a:p>
            <a:endParaRPr lang="tr-TR" sz="2400" b="1" dirty="0">
              <a:solidFill>
                <a:schemeClr val="bg1"/>
              </a:solidFill>
            </a:endParaRPr>
          </a:p>
        </p:txBody>
      </p:sp>
      <p:pic>
        <p:nvPicPr>
          <p:cNvPr id="4098" name="Picture 2"/>
          <p:cNvPicPr>
            <a:picLocks noChangeAspect="1" noChangeArrowheads="1"/>
          </p:cNvPicPr>
          <p:nvPr/>
        </p:nvPicPr>
        <p:blipFill>
          <a:blip r:embed="rId2" cstate="print"/>
          <a:srcRect/>
          <a:stretch>
            <a:fillRect/>
          </a:stretch>
        </p:blipFill>
        <p:spPr bwMode="auto">
          <a:xfrm>
            <a:off x="1103870" y="1342768"/>
            <a:ext cx="10489714" cy="5244687"/>
          </a:xfrm>
          <a:prstGeom prst="rect">
            <a:avLst/>
          </a:prstGeom>
          <a:noFill/>
          <a:ln w="9525">
            <a:noFill/>
            <a:miter lim="800000"/>
            <a:headEnd/>
            <a:tailEnd/>
          </a:ln>
        </p:spPr>
      </p:pic>
      <p:sp>
        <p:nvSpPr>
          <p:cNvPr id="6" name="5 Sol Ok"/>
          <p:cNvSpPr/>
          <p:nvPr/>
        </p:nvSpPr>
        <p:spPr>
          <a:xfrm rot="16200000">
            <a:off x="1399607" y="3432931"/>
            <a:ext cx="700216" cy="24960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7" name="6 Sağ Ok"/>
          <p:cNvSpPr/>
          <p:nvPr/>
        </p:nvSpPr>
        <p:spPr>
          <a:xfrm>
            <a:off x="9193427" y="6170141"/>
            <a:ext cx="832022" cy="3459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8" name="7 Dikdörtgen"/>
          <p:cNvSpPr/>
          <p:nvPr/>
        </p:nvSpPr>
        <p:spPr>
          <a:xfrm>
            <a:off x="1120346" y="1367481"/>
            <a:ext cx="10503243" cy="560173"/>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u="sng" dirty="0">
                <a:solidFill>
                  <a:srgbClr val="FF0000"/>
                </a:solidFill>
                <a:latin typeface="Arial Black" pitchFamily="34" charset="0"/>
              </a:rPr>
              <a:t>(*) </a:t>
            </a:r>
            <a:r>
              <a:rPr lang="tr-TR" b="1" u="sng" dirty="0">
                <a:solidFill>
                  <a:srgbClr val="002060"/>
                </a:solidFill>
                <a:latin typeface="Arial Black" pitchFamily="34" charset="0"/>
              </a:rPr>
              <a:t>İLE İŞARETLİ ALANLARIN DOLDURULMASI ZORUNLUDUR.</a:t>
            </a:r>
          </a:p>
        </p:txBody>
      </p:sp>
      <p:sp>
        <p:nvSpPr>
          <p:cNvPr id="9" name="8 Dikdörtgen"/>
          <p:cNvSpPr/>
          <p:nvPr/>
        </p:nvSpPr>
        <p:spPr>
          <a:xfrm>
            <a:off x="1612669" y="2975956"/>
            <a:ext cx="831273" cy="191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a:solidFill>
                  <a:srgbClr val="FF0000"/>
                </a:solidFill>
              </a:rPr>
              <a:t>AYNİ</a:t>
            </a:r>
          </a:p>
        </p:txBody>
      </p:sp>
      <p:sp>
        <p:nvSpPr>
          <p:cNvPr id="10" name="9 Çerçeve"/>
          <p:cNvSpPr/>
          <p:nvPr/>
        </p:nvSpPr>
        <p:spPr>
          <a:xfrm>
            <a:off x="10075026" y="6118167"/>
            <a:ext cx="1138844" cy="390698"/>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1" name="10 Dikdörtgen"/>
          <p:cNvSpPr/>
          <p:nvPr/>
        </p:nvSpPr>
        <p:spPr>
          <a:xfrm>
            <a:off x="10174778" y="6201295"/>
            <a:ext cx="922713" cy="224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solidFill>
                  <a:schemeClr val="tx1"/>
                </a:solidFill>
              </a:rPr>
              <a:t>İleri</a:t>
            </a:r>
          </a:p>
        </p:txBody>
      </p:sp>
      <p:sp>
        <p:nvSpPr>
          <p:cNvPr id="12" name="11 Dikdörtgen"/>
          <p:cNvSpPr/>
          <p:nvPr/>
        </p:nvSpPr>
        <p:spPr>
          <a:xfrm>
            <a:off x="2493818" y="2967645"/>
            <a:ext cx="723208" cy="207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rgbClr val="FF0000"/>
                </a:solidFill>
              </a:rPr>
              <a:t>NAKDİ</a:t>
            </a:r>
          </a:p>
        </p:txBody>
      </p:sp>
      <p:sp>
        <p:nvSpPr>
          <p:cNvPr id="15" name="14 Dikdörtgen"/>
          <p:cNvSpPr/>
          <p:nvPr/>
        </p:nvSpPr>
        <p:spPr>
          <a:xfrm>
            <a:off x="2394065" y="4838007"/>
            <a:ext cx="3142211" cy="8146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buFont typeface="Arial" charset="0"/>
              <a:buChar char="•"/>
            </a:pPr>
            <a:r>
              <a:rPr lang="tr-TR" sz="1400" b="1" dirty="0">
                <a:solidFill>
                  <a:srgbClr val="FF0000"/>
                </a:solidFill>
              </a:rPr>
              <a:t>YARDIMIN TÜRÜ</a:t>
            </a:r>
          </a:p>
          <a:p>
            <a:pPr>
              <a:buFont typeface="Arial" charset="0"/>
              <a:buChar char="•"/>
            </a:pPr>
            <a:r>
              <a:rPr lang="tr-TR" sz="1400" b="1" dirty="0">
                <a:solidFill>
                  <a:srgbClr val="FF0000"/>
                </a:solidFill>
              </a:rPr>
              <a:t>YARDIMIN MİKTARI</a:t>
            </a:r>
          </a:p>
          <a:p>
            <a:pPr>
              <a:buFont typeface="Arial" charset="0"/>
              <a:buChar char="•"/>
            </a:pPr>
            <a:r>
              <a:rPr lang="tr-TR" sz="1400" b="1" dirty="0">
                <a:solidFill>
                  <a:srgbClr val="FF0000"/>
                </a:solidFill>
              </a:rPr>
              <a:t>PARA BİRİMİ </a:t>
            </a:r>
          </a:p>
        </p:txBody>
      </p:sp>
      <p:pic>
        <p:nvPicPr>
          <p:cNvPr id="16" name="15 Resim" descr="Ekran görüntüsü 2024-03-05 154513.png"/>
          <p:cNvPicPr>
            <a:picLocks noChangeAspect="1"/>
          </p:cNvPicPr>
          <p:nvPr/>
        </p:nvPicPr>
        <p:blipFill>
          <a:blip r:embed="rId3" cstate="print"/>
          <a:stretch>
            <a:fillRect/>
          </a:stretch>
        </p:blipFill>
        <p:spPr>
          <a:xfrm>
            <a:off x="6412975" y="2591622"/>
            <a:ext cx="4900646" cy="2163257"/>
          </a:xfrm>
          <a:prstGeom prst="rect">
            <a:avLst/>
          </a:prstGeom>
        </p:spPr>
      </p:pic>
      <p:sp>
        <p:nvSpPr>
          <p:cNvPr id="17" name="16 Sağ Ok"/>
          <p:cNvSpPr/>
          <p:nvPr/>
        </p:nvSpPr>
        <p:spPr>
          <a:xfrm>
            <a:off x="3316778" y="3125585"/>
            <a:ext cx="3117273" cy="257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8" name="17 Dikdörtgen"/>
          <p:cNvSpPr/>
          <p:nvPr/>
        </p:nvSpPr>
        <p:spPr>
          <a:xfrm>
            <a:off x="9052560" y="4264429"/>
            <a:ext cx="1953491" cy="55695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a:solidFill>
                  <a:srgbClr val="FF0000"/>
                </a:solidFill>
              </a:rPr>
              <a:t>BANKA BİLGİLERİ</a:t>
            </a:r>
          </a:p>
        </p:txBody>
      </p:sp>
      <p:sp>
        <p:nvSpPr>
          <p:cNvPr id="19" name="18 Yukarı Aşağı Ok"/>
          <p:cNvSpPr/>
          <p:nvPr/>
        </p:nvSpPr>
        <p:spPr>
          <a:xfrm>
            <a:off x="7406640" y="4372494"/>
            <a:ext cx="257695" cy="648393"/>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20" name="19 Oval"/>
          <p:cNvSpPr/>
          <p:nvPr/>
        </p:nvSpPr>
        <p:spPr>
          <a:xfrm>
            <a:off x="6267797" y="5212080"/>
            <a:ext cx="2552007" cy="87283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100" b="1" dirty="0">
                <a:solidFill>
                  <a:srgbClr val="FF0000"/>
                </a:solidFill>
              </a:rPr>
              <a:t>SON GÜNCELLEME İLE BİRLİKTE YAPILAN YARDIMLAR TAKSİTLİ OLARAK GİRİLEBİLECEK</a:t>
            </a: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43624"/>
            <a:ext cx="5286876" cy="1077218"/>
          </a:xfrm>
          <a:prstGeom prst="rect">
            <a:avLst/>
          </a:prstGeom>
          <a:noFill/>
        </p:spPr>
        <p:txBody>
          <a:bodyPr wrap="square" rtlCol="0" anchor="ctr">
            <a:spAutoFit/>
          </a:bodyPr>
          <a:lstStyle/>
          <a:p>
            <a:r>
              <a:rPr lang="tr-TR" sz="2000" b="1" dirty="0">
                <a:solidFill>
                  <a:srgbClr val="002060"/>
                </a:solidFill>
                <a:latin typeface="Arial Black" pitchFamily="34" charset="0"/>
              </a:rPr>
              <a:t>YURTDIŞI YARDIM YAPMA</a:t>
            </a:r>
          </a:p>
          <a:p>
            <a:r>
              <a:rPr lang="tr-TR" sz="2000" b="1" dirty="0">
                <a:solidFill>
                  <a:srgbClr val="002060"/>
                </a:solidFill>
                <a:latin typeface="Arial Black" pitchFamily="34" charset="0"/>
              </a:rPr>
              <a:t>BİLDİRİM EKRANI</a:t>
            </a:r>
          </a:p>
          <a:p>
            <a:endParaRPr lang="tr-TR" sz="2400" b="1" dirty="0">
              <a:solidFill>
                <a:schemeClr val="bg1"/>
              </a:solidFill>
            </a:endParaRPr>
          </a:p>
        </p:txBody>
      </p:sp>
      <p:pic>
        <p:nvPicPr>
          <p:cNvPr id="5123" name="Picture 3"/>
          <p:cNvPicPr>
            <a:picLocks noChangeAspect="1" noChangeArrowheads="1"/>
          </p:cNvPicPr>
          <p:nvPr/>
        </p:nvPicPr>
        <p:blipFill>
          <a:blip r:embed="rId2" cstate="print"/>
          <a:srcRect/>
          <a:stretch>
            <a:fillRect/>
          </a:stretch>
        </p:blipFill>
        <p:spPr bwMode="auto">
          <a:xfrm>
            <a:off x="807308" y="1369294"/>
            <a:ext cx="10503243" cy="5155074"/>
          </a:xfrm>
          <a:prstGeom prst="rect">
            <a:avLst/>
          </a:prstGeom>
          <a:noFill/>
          <a:ln w="9525">
            <a:noFill/>
            <a:miter lim="800000"/>
            <a:headEnd/>
            <a:tailEnd/>
          </a:ln>
        </p:spPr>
      </p:pic>
      <p:sp>
        <p:nvSpPr>
          <p:cNvPr id="9" name="8 Sağ Ok"/>
          <p:cNvSpPr/>
          <p:nvPr/>
        </p:nvSpPr>
        <p:spPr>
          <a:xfrm>
            <a:off x="8798011" y="5840627"/>
            <a:ext cx="815546" cy="3459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0" name="9 Dikdörtgen"/>
          <p:cNvSpPr/>
          <p:nvPr/>
        </p:nvSpPr>
        <p:spPr>
          <a:xfrm>
            <a:off x="782595" y="1392195"/>
            <a:ext cx="10527956" cy="543697"/>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dirty="0">
                <a:solidFill>
                  <a:srgbClr val="FF0000"/>
                </a:solidFill>
                <a:latin typeface="Arial Black" pitchFamily="34" charset="0"/>
              </a:rPr>
              <a:t>(*) </a:t>
            </a:r>
            <a:r>
              <a:rPr lang="tr-TR" b="1" dirty="0">
                <a:solidFill>
                  <a:srgbClr val="002060"/>
                </a:solidFill>
                <a:latin typeface="Arial Black" pitchFamily="34" charset="0"/>
              </a:rPr>
              <a:t>İLE İŞARETLİ ALANLARIN DOLDURULMASI ZORUNLUDUR.</a:t>
            </a:r>
          </a:p>
        </p:txBody>
      </p:sp>
      <p:sp>
        <p:nvSpPr>
          <p:cNvPr id="6" name="5 Çerçeve"/>
          <p:cNvSpPr/>
          <p:nvPr/>
        </p:nvSpPr>
        <p:spPr>
          <a:xfrm>
            <a:off x="9725891" y="5777345"/>
            <a:ext cx="1205345" cy="45720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7" name="6 Dikdörtgen"/>
          <p:cNvSpPr/>
          <p:nvPr/>
        </p:nvSpPr>
        <p:spPr>
          <a:xfrm>
            <a:off x="3441469" y="4372495"/>
            <a:ext cx="4688378" cy="1379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FF0000"/>
                </a:solidFill>
              </a:rPr>
              <a:t>(*) İLE İŞARETLİ OLMAYAN ALANLAR ZORUNLU OLMAMAKLA BİRLİKTE GİRİLMESİ TAVSİYE OLUNUR.</a:t>
            </a: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43624"/>
            <a:ext cx="5286876" cy="1077218"/>
          </a:xfrm>
          <a:prstGeom prst="rect">
            <a:avLst/>
          </a:prstGeom>
          <a:noFill/>
        </p:spPr>
        <p:txBody>
          <a:bodyPr wrap="square" rtlCol="0" anchor="ctr">
            <a:spAutoFit/>
          </a:bodyPr>
          <a:lstStyle/>
          <a:p>
            <a:r>
              <a:rPr lang="tr-TR" sz="2000" b="1" dirty="0">
                <a:solidFill>
                  <a:srgbClr val="002060"/>
                </a:solidFill>
                <a:latin typeface="Arial Black" pitchFamily="34" charset="0"/>
              </a:rPr>
              <a:t>YURTDIŞI YARDIM YAPMA</a:t>
            </a:r>
          </a:p>
          <a:p>
            <a:r>
              <a:rPr lang="tr-TR" sz="2000" b="1" dirty="0">
                <a:solidFill>
                  <a:srgbClr val="002060"/>
                </a:solidFill>
                <a:latin typeface="Arial Black" pitchFamily="34" charset="0"/>
              </a:rPr>
              <a:t>BİLDİRİM EKRANI</a:t>
            </a:r>
          </a:p>
          <a:p>
            <a:endParaRPr lang="tr-TR" sz="2400" b="1" dirty="0">
              <a:solidFill>
                <a:schemeClr val="bg1"/>
              </a:solidFill>
            </a:endParaRPr>
          </a:p>
        </p:txBody>
      </p:sp>
      <p:pic>
        <p:nvPicPr>
          <p:cNvPr id="6146" name="Picture 2"/>
          <p:cNvPicPr>
            <a:picLocks noChangeAspect="1" noChangeArrowheads="1"/>
          </p:cNvPicPr>
          <p:nvPr/>
        </p:nvPicPr>
        <p:blipFill>
          <a:blip r:embed="rId2" cstate="print"/>
          <a:srcRect/>
          <a:stretch>
            <a:fillRect/>
          </a:stretch>
        </p:blipFill>
        <p:spPr bwMode="auto">
          <a:xfrm>
            <a:off x="741855" y="1369448"/>
            <a:ext cx="10527957" cy="5155069"/>
          </a:xfrm>
          <a:prstGeom prst="rect">
            <a:avLst/>
          </a:prstGeom>
          <a:noFill/>
          <a:ln w="9525">
            <a:noFill/>
            <a:miter lim="800000"/>
            <a:headEnd/>
            <a:tailEnd/>
          </a:ln>
        </p:spPr>
      </p:pic>
      <p:sp>
        <p:nvSpPr>
          <p:cNvPr id="9" name="8 Dikdörtgen"/>
          <p:cNvSpPr/>
          <p:nvPr/>
        </p:nvSpPr>
        <p:spPr>
          <a:xfrm>
            <a:off x="708454" y="1359243"/>
            <a:ext cx="10563604" cy="601362"/>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u="sng" dirty="0">
                <a:solidFill>
                  <a:srgbClr val="FF0000"/>
                </a:solidFill>
                <a:latin typeface="Arial Black" pitchFamily="34" charset="0"/>
              </a:rPr>
              <a:t>(*) </a:t>
            </a:r>
            <a:r>
              <a:rPr lang="tr-TR" b="1" u="sng" dirty="0">
                <a:solidFill>
                  <a:srgbClr val="002060"/>
                </a:solidFill>
                <a:latin typeface="Arial Black" pitchFamily="34" charset="0"/>
              </a:rPr>
              <a:t>İLE İŞARETLİ ALANLARIN DOLDURULMASI ZORUNLUDUR.</a:t>
            </a:r>
          </a:p>
        </p:txBody>
      </p:sp>
      <p:sp>
        <p:nvSpPr>
          <p:cNvPr id="10" name="9 Sağ Ok"/>
          <p:cNvSpPr/>
          <p:nvPr/>
        </p:nvSpPr>
        <p:spPr>
          <a:xfrm>
            <a:off x="8789773" y="5782962"/>
            <a:ext cx="782595" cy="3954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Dikdörtgen"/>
          <p:cNvSpPr/>
          <p:nvPr/>
        </p:nvSpPr>
        <p:spPr>
          <a:xfrm>
            <a:off x="1288472" y="2876203"/>
            <a:ext cx="2718262" cy="16625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tr-TR" sz="1200" b="1" dirty="0">
                <a:solidFill>
                  <a:srgbClr val="FF0000"/>
                </a:solidFill>
              </a:rPr>
              <a:t>KARAR TARİHİ</a:t>
            </a:r>
          </a:p>
        </p:txBody>
      </p:sp>
      <p:sp>
        <p:nvSpPr>
          <p:cNvPr id="7" name="6 Dikdörtgen"/>
          <p:cNvSpPr/>
          <p:nvPr/>
        </p:nvSpPr>
        <p:spPr>
          <a:xfrm>
            <a:off x="4347556" y="2867891"/>
            <a:ext cx="2527069" cy="19950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tr-TR" sz="1200" b="1" dirty="0">
                <a:solidFill>
                  <a:srgbClr val="FF0000"/>
                </a:solidFill>
              </a:rPr>
              <a:t>KARAR SAYISI</a:t>
            </a:r>
          </a:p>
        </p:txBody>
      </p:sp>
      <p:sp>
        <p:nvSpPr>
          <p:cNvPr id="8" name="7 Çerçeve"/>
          <p:cNvSpPr/>
          <p:nvPr/>
        </p:nvSpPr>
        <p:spPr>
          <a:xfrm>
            <a:off x="9676015" y="5785658"/>
            <a:ext cx="1180407" cy="440575"/>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1" name="10 Dikdörtgen"/>
          <p:cNvSpPr/>
          <p:nvPr/>
        </p:nvSpPr>
        <p:spPr>
          <a:xfrm>
            <a:off x="4538750" y="5261958"/>
            <a:ext cx="3998422" cy="7564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solidFill>
                  <a:srgbClr val="FF0000"/>
                </a:solidFill>
                <a:latin typeface="Arial Black" pitchFamily="34" charset="0"/>
              </a:rPr>
              <a:t>KAYDET BUTON İLE BİLDİRİM TAMAMLANMIŞ OLUR.</a:t>
            </a: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B1E3B-7A2B-99D0-EF9A-EEE7C4CB1655}"/>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272432AF-743C-552B-B8AA-0FF5A78C6E85}"/>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id="{EDE1EF58-DBF8-FDEE-E28C-5C02576E0F22}"/>
              </a:ext>
            </a:extLst>
          </p:cNvPr>
          <p:cNvSpPr/>
          <p:nvPr/>
        </p:nvSpPr>
        <p:spPr>
          <a:xfrm>
            <a:off x="484909" y="473826"/>
            <a:ext cx="11222182" cy="59103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a:extLst>
              <a:ext uri="{FF2B5EF4-FFF2-40B4-BE49-F238E27FC236}">
                <a16:creationId xmlns:a16="http://schemas.microsoft.com/office/drawing/2014/main" id="{F8411314-93EB-F477-7368-AE801371CBF0}"/>
              </a:ext>
            </a:extLst>
          </p:cNvPr>
          <p:cNvSpPr/>
          <p:nvPr/>
        </p:nvSpPr>
        <p:spPr>
          <a:xfrm>
            <a:off x="4944687" y="0"/>
            <a:ext cx="2030845" cy="185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Resim 8">
            <a:extLst>
              <a:ext uri="{FF2B5EF4-FFF2-40B4-BE49-F238E27FC236}">
                <a16:creationId xmlns:a16="http://schemas.microsoft.com/office/drawing/2014/main" id="{C92D0A52-64EA-7340-E058-8395F87F4E25}"/>
              </a:ext>
            </a:extLst>
          </p:cNvPr>
          <p:cNvPicPr>
            <a:picLocks noChangeAspect="1"/>
          </p:cNvPicPr>
          <p:nvPr/>
        </p:nvPicPr>
        <p:blipFill>
          <a:blip r:embed="rId2" cstate="print"/>
          <a:stretch>
            <a:fillRect/>
          </a:stretch>
        </p:blipFill>
        <p:spPr>
          <a:xfrm>
            <a:off x="4944687" y="5510158"/>
            <a:ext cx="2030845" cy="565638"/>
          </a:xfrm>
          <a:prstGeom prst="rect">
            <a:avLst/>
          </a:prstGeom>
        </p:spPr>
      </p:pic>
      <p:pic>
        <p:nvPicPr>
          <p:cNvPr id="11" name="Resim 10">
            <a:extLst>
              <a:ext uri="{FF2B5EF4-FFF2-40B4-BE49-F238E27FC236}">
                <a16:creationId xmlns:a16="http://schemas.microsoft.com/office/drawing/2014/main" id="{522E44CE-2A73-6921-BB1C-457BE0892AB3}"/>
              </a:ext>
            </a:extLst>
          </p:cNvPr>
          <p:cNvPicPr>
            <a:picLocks noChangeAspect="1"/>
          </p:cNvPicPr>
          <p:nvPr/>
        </p:nvPicPr>
        <p:blipFill>
          <a:blip r:embed="rId3" cstate="print"/>
          <a:stretch>
            <a:fillRect/>
          </a:stretch>
        </p:blipFill>
        <p:spPr>
          <a:xfrm>
            <a:off x="5100245" y="294944"/>
            <a:ext cx="1738932" cy="1245075"/>
          </a:xfrm>
          <a:prstGeom prst="rect">
            <a:avLst/>
          </a:prstGeom>
        </p:spPr>
      </p:pic>
      <p:sp>
        <p:nvSpPr>
          <p:cNvPr id="12" name="Metin kutusu 11">
            <a:extLst>
              <a:ext uri="{FF2B5EF4-FFF2-40B4-BE49-F238E27FC236}">
                <a16:creationId xmlns:a16="http://schemas.microsoft.com/office/drawing/2014/main" id="{FDE8FC89-C0D3-F9CF-3C26-CA0C14E2BE43}"/>
              </a:ext>
            </a:extLst>
          </p:cNvPr>
          <p:cNvSpPr txBox="1"/>
          <p:nvPr/>
        </p:nvSpPr>
        <p:spPr>
          <a:xfrm>
            <a:off x="989788" y="2701636"/>
            <a:ext cx="10091651" cy="1384995"/>
          </a:xfrm>
          <a:prstGeom prst="rect">
            <a:avLst/>
          </a:prstGeom>
          <a:noFill/>
        </p:spPr>
        <p:txBody>
          <a:bodyPr wrap="square" rtlCol="0">
            <a:spAutoFit/>
          </a:bodyPr>
          <a:lstStyle/>
          <a:p>
            <a:pPr algn="ctr"/>
            <a:r>
              <a:rPr lang="tr-TR" sz="2800" b="1" dirty="0">
                <a:solidFill>
                  <a:schemeClr val="bg1"/>
                </a:solidFill>
                <a:latin typeface="Times New Roman" pitchFamily="18" charset="0"/>
                <a:cs typeface="Times New Roman" pitchFamily="18" charset="0"/>
              </a:rPr>
              <a:t>8. Konu Başlığımız</a:t>
            </a:r>
          </a:p>
          <a:p>
            <a:pPr algn="ctr"/>
            <a:endParaRPr lang="tr-TR" sz="2800" b="1" dirty="0">
              <a:solidFill>
                <a:schemeClr val="bg1"/>
              </a:solidFill>
              <a:latin typeface="Times New Roman" pitchFamily="18" charset="0"/>
              <a:cs typeface="Times New Roman" pitchFamily="18" charset="0"/>
            </a:endParaRPr>
          </a:p>
          <a:p>
            <a:pPr algn="ctr"/>
            <a:r>
              <a:rPr lang="tr-TR" sz="2800" b="1" dirty="0">
                <a:solidFill>
                  <a:schemeClr val="bg1"/>
                </a:solidFill>
                <a:latin typeface="Times New Roman" pitchFamily="18" charset="0"/>
                <a:cs typeface="Times New Roman" pitchFamily="18" charset="0"/>
              </a:rPr>
              <a:t>Yurtdışı Yardım Yapma Faaliyet Sonuç Bildirim Ekranı</a:t>
            </a:r>
          </a:p>
        </p:txBody>
      </p:sp>
      <p:sp>
        <p:nvSpPr>
          <p:cNvPr id="2" name="Slayt Numarası Yer Tutucusu 1">
            <a:extLst>
              <a:ext uri="{FF2B5EF4-FFF2-40B4-BE49-F238E27FC236}">
                <a16:creationId xmlns:a16="http://schemas.microsoft.com/office/drawing/2014/main" id="{4750E4CD-0776-3B2E-312F-A21B84A6F8C2}"/>
              </a:ext>
            </a:extLst>
          </p:cNvPr>
          <p:cNvSpPr>
            <a:spLocks noGrp="1"/>
          </p:cNvSpPr>
          <p:nvPr>
            <p:ph type="sldNum" sz="quarter" idx="12"/>
          </p:nvPr>
        </p:nvSpPr>
        <p:spPr/>
        <p:txBody>
          <a:bodyPr/>
          <a:lstStyle/>
          <a:p>
            <a:fld id="{488CBA7A-A615-9C49-86BA-F406D90224F1}" type="slidenum">
              <a:rPr lang="tr-TR" smtClean="0"/>
              <a:pPr/>
              <a:t>47</a:t>
            </a:fld>
            <a:r>
              <a:rPr lang="tr-TR"/>
              <a:t>/27</a:t>
            </a:r>
            <a:endParaRPr lang="tr-TR" dirty="0"/>
          </a:p>
        </p:txBody>
      </p:sp>
    </p:spTree>
    <p:extLst>
      <p:ext uri="{BB962C8B-B14F-4D97-AF65-F5344CB8AC3E}">
        <p14:creationId xmlns:p14="http://schemas.microsoft.com/office/powerpoint/2010/main" val="2584982393"/>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3"/>
            <a:ext cx="4977516"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YAPMA </a:t>
            </a:r>
          </a:p>
          <a:p>
            <a:r>
              <a:rPr lang="tr-TR" sz="2400" b="1" dirty="0">
                <a:solidFill>
                  <a:srgbClr val="002060"/>
                </a:solidFill>
                <a:latin typeface="Arial Black" pitchFamily="34" charset="0"/>
              </a:rPr>
              <a:t>FAALİYET SONUÇ BİLDİRİMİ</a:t>
            </a:r>
          </a:p>
        </p:txBody>
      </p:sp>
      <p:sp>
        <p:nvSpPr>
          <p:cNvPr id="4" name="3 Yuvarlatılmış Dikdörtgen"/>
          <p:cNvSpPr/>
          <p:nvPr/>
        </p:nvSpPr>
        <p:spPr>
          <a:xfrm>
            <a:off x="1005840" y="1778924"/>
            <a:ext cx="9958647" cy="43724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a:solidFill>
                  <a:srgbClr val="002060"/>
                </a:solidFill>
                <a:latin typeface="Arial Black" pitchFamily="34" charset="0"/>
              </a:rPr>
              <a:t>Dernekler Yönetmeliğinin 18/5 maddesi kapsamında Yardım gerçekleştirildikten sonra faaliyet sonuç bildirimi </a:t>
            </a:r>
            <a:r>
              <a:rPr lang="tr-TR" sz="2400" b="1" u="sng" dirty="0">
                <a:solidFill>
                  <a:srgbClr val="FF0000"/>
                </a:solidFill>
                <a:latin typeface="Arial Black" pitchFamily="34" charset="0"/>
              </a:rPr>
              <a:t>doksan gün </a:t>
            </a:r>
            <a:r>
              <a:rPr lang="tr-TR" sz="2400" b="1" dirty="0">
                <a:solidFill>
                  <a:srgbClr val="002060"/>
                </a:solidFill>
                <a:latin typeface="Arial Black" pitchFamily="34" charset="0"/>
              </a:rPr>
              <a:t>içerisinde mülki idare amirliğine verilir. </a:t>
            </a:r>
          </a:p>
          <a:p>
            <a:pPr algn="just"/>
            <a:endParaRPr lang="tr-TR" sz="2400" b="1" dirty="0">
              <a:solidFill>
                <a:srgbClr val="002060"/>
              </a:solidFill>
              <a:latin typeface="Arial Black" pitchFamily="34" charset="0"/>
            </a:endParaRPr>
          </a:p>
          <a:p>
            <a:pPr algn="just"/>
            <a:r>
              <a:rPr lang="tr-TR" sz="2400" b="1" dirty="0">
                <a:solidFill>
                  <a:srgbClr val="002060"/>
                </a:solidFill>
                <a:latin typeface="Arial Black" pitchFamily="34" charset="0"/>
              </a:rPr>
              <a:t>Bu bildirime, yapılan yardımların gerçekleştiğine ilişkin kanıtlayıcı belgeler eklenir.</a:t>
            </a:r>
          </a:p>
        </p:txBody>
      </p:sp>
    </p:spTree>
    <p:extLst>
      <p:ext uri="{BB962C8B-B14F-4D97-AF65-F5344CB8AC3E}">
        <p14:creationId xmlns:p14="http://schemas.microsoft.com/office/powerpoint/2010/main" val="4280098692"/>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62897" y="247136"/>
            <a:ext cx="7381103" cy="707886"/>
          </a:xfrm>
          <a:prstGeom prst="rect">
            <a:avLst/>
          </a:prstGeom>
        </p:spPr>
        <p:txBody>
          <a:bodyPr wrap="square">
            <a:spAutoFit/>
          </a:bodyPr>
          <a:lstStyle/>
          <a:p>
            <a:r>
              <a:rPr lang="tr-TR" sz="2000" b="1" dirty="0">
                <a:solidFill>
                  <a:srgbClr val="002060"/>
                </a:solidFill>
                <a:latin typeface="Arial Black" pitchFamily="34" charset="0"/>
              </a:rPr>
              <a:t>YURTDIŞI YARDIM YAPMA </a:t>
            </a:r>
          </a:p>
          <a:p>
            <a:r>
              <a:rPr lang="tr-TR" sz="2000" b="1" dirty="0">
                <a:solidFill>
                  <a:srgbClr val="002060"/>
                </a:solidFill>
                <a:latin typeface="Arial Black" pitchFamily="34" charset="0"/>
              </a:rPr>
              <a:t>FAALİYET SONUÇ BİLDİRİM EKRANI</a:t>
            </a:r>
          </a:p>
        </p:txBody>
      </p:sp>
      <p:pic>
        <p:nvPicPr>
          <p:cNvPr id="7170" name="Picture 2"/>
          <p:cNvPicPr>
            <a:picLocks noChangeAspect="1" noChangeArrowheads="1"/>
          </p:cNvPicPr>
          <p:nvPr/>
        </p:nvPicPr>
        <p:blipFill>
          <a:blip r:embed="rId2" cstate="print"/>
          <a:srcRect/>
          <a:stretch>
            <a:fillRect/>
          </a:stretch>
        </p:blipFill>
        <p:spPr bwMode="auto">
          <a:xfrm>
            <a:off x="873210" y="1435719"/>
            <a:ext cx="10503243" cy="5063786"/>
          </a:xfrm>
          <a:prstGeom prst="rect">
            <a:avLst/>
          </a:prstGeom>
          <a:noFill/>
          <a:ln w="9525">
            <a:noFill/>
            <a:miter lim="800000"/>
            <a:headEnd/>
            <a:tailEnd/>
          </a:ln>
        </p:spPr>
      </p:pic>
      <p:sp>
        <p:nvSpPr>
          <p:cNvPr id="4" name="3 Dikdörtgen"/>
          <p:cNvSpPr/>
          <p:nvPr/>
        </p:nvSpPr>
        <p:spPr>
          <a:xfrm>
            <a:off x="832022" y="1474573"/>
            <a:ext cx="10544432" cy="551935"/>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endParaRPr lang="tr-TR"/>
          </a:p>
        </p:txBody>
      </p:sp>
      <p:sp>
        <p:nvSpPr>
          <p:cNvPr id="5" name="4 Dikdörtgen"/>
          <p:cNvSpPr/>
          <p:nvPr/>
        </p:nvSpPr>
        <p:spPr>
          <a:xfrm>
            <a:off x="2380735" y="2372497"/>
            <a:ext cx="3649362" cy="1235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6" name="5 Sağ Ok"/>
          <p:cNvSpPr/>
          <p:nvPr/>
        </p:nvSpPr>
        <p:spPr>
          <a:xfrm>
            <a:off x="9284043" y="3501081"/>
            <a:ext cx="601362" cy="32127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7" name="6 Sağ Ok"/>
          <p:cNvSpPr/>
          <p:nvPr/>
        </p:nvSpPr>
        <p:spPr>
          <a:xfrm>
            <a:off x="299258" y="5037512"/>
            <a:ext cx="789709" cy="3906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8" name="7 Dikdörtgen"/>
          <p:cNvSpPr/>
          <p:nvPr/>
        </p:nvSpPr>
        <p:spPr>
          <a:xfrm>
            <a:off x="2926080" y="4339244"/>
            <a:ext cx="7946967" cy="12801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a:solidFill>
                  <a:srgbClr val="002060"/>
                </a:solidFill>
                <a:latin typeface="Arial Black" pitchFamily="34" charset="0"/>
              </a:rPr>
              <a:t>YURTDIŞI YARDIM YAPMA FAALİYET SONUÇ BİLDİRİM EKRANINA DERBİS EKRANININ SOL KISMINDA BULUNAN </a:t>
            </a:r>
            <a:r>
              <a:rPr lang="tr-TR" b="1" u="sng" dirty="0">
                <a:solidFill>
                  <a:srgbClr val="FF0000"/>
                </a:solidFill>
                <a:latin typeface="Arial Black" pitchFamily="34" charset="0"/>
              </a:rPr>
              <a:t>BİLDİRİMLER</a:t>
            </a:r>
            <a:r>
              <a:rPr lang="tr-TR" b="1" dirty="0">
                <a:solidFill>
                  <a:srgbClr val="002060"/>
                </a:solidFill>
                <a:latin typeface="Arial Black" pitchFamily="34" charset="0"/>
              </a:rPr>
              <a:t> BAŞLIĞI ALTINDAN ULAŞABİLİRSİNİZ.</a:t>
            </a:r>
            <a:endParaRPr lang="tr-TR" dirty="0"/>
          </a:p>
        </p:txBody>
      </p:sp>
      <p:sp>
        <p:nvSpPr>
          <p:cNvPr id="9" name="8 Çerçeve"/>
          <p:cNvSpPr/>
          <p:nvPr/>
        </p:nvSpPr>
        <p:spPr>
          <a:xfrm>
            <a:off x="9875520" y="3441469"/>
            <a:ext cx="889462" cy="349135"/>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a:extLst>
              <a:ext uri="{FF2B5EF4-FFF2-40B4-BE49-F238E27FC236}">
                <a16:creationId xmlns:a16="http://schemas.microsoft.com/office/drawing/2014/main" id="{DF42C249-51B4-1241-B7EC-08C1B8908718}"/>
              </a:ext>
            </a:extLst>
          </p:cNvPr>
          <p:cNvSpPr txBox="1">
            <a:spLocks/>
          </p:cNvSpPr>
          <p:nvPr/>
        </p:nvSpPr>
        <p:spPr>
          <a:xfrm>
            <a:off x="726256" y="1715536"/>
            <a:ext cx="10739488" cy="3426928"/>
          </a:xfrm>
          <a:prstGeom prst="rect">
            <a:avLst/>
          </a:prstGeom>
        </p:spPr>
        <p:txBody>
          <a:bodyPr>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tr-TR" sz="2000" i="1" dirty="0">
              <a:solidFill>
                <a:srgbClr val="FF0000"/>
              </a:solidFill>
              <a:latin typeface="Arial Black" pitchFamily="34" charset="0"/>
            </a:endParaRPr>
          </a:p>
          <a:p>
            <a:pPr algn="just"/>
            <a:endParaRPr lang="tr-TR" sz="2000" i="1" dirty="0">
              <a:solidFill>
                <a:srgbClr val="FF0000"/>
              </a:solidFill>
              <a:latin typeface="Arial Black" pitchFamily="34" charset="0"/>
            </a:endParaRPr>
          </a:p>
          <a:p>
            <a:pPr algn="just"/>
            <a:endParaRPr lang="tr-TR" sz="2000" i="1" dirty="0">
              <a:solidFill>
                <a:srgbClr val="FF0000"/>
              </a:solidFill>
              <a:latin typeface="Arial Black" pitchFamily="34" charset="0"/>
            </a:endParaRPr>
          </a:p>
          <a:p>
            <a:pPr algn="just"/>
            <a:endParaRPr lang="tr-TR" sz="2000" i="1" dirty="0">
              <a:solidFill>
                <a:srgbClr val="FF0000"/>
              </a:solidFill>
              <a:latin typeface="Arial Black" pitchFamily="34" charset="0"/>
            </a:endParaRPr>
          </a:p>
          <a:p>
            <a:pPr marL="0" indent="0" algn="just">
              <a:buNone/>
            </a:pPr>
            <a:endParaRPr lang="tr-TR" sz="2000" dirty="0"/>
          </a:p>
        </p:txBody>
      </p:sp>
      <p:sp>
        <p:nvSpPr>
          <p:cNvPr id="3" name="Metin kutusu 2">
            <a:extLst>
              <a:ext uri="{FF2B5EF4-FFF2-40B4-BE49-F238E27FC236}">
                <a16:creationId xmlns:a16="http://schemas.microsoft.com/office/drawing/2014/main" id="{E4099F2B-1E0E-2B45-82D4-A775DA722DD7}"/>
              </a:ext>
            </a:extLst>
          </p:cNvPr>
          <p:cNvSpPr txBox="1"/>
          <p:nvPr/>
        </p:nvSpPr>
        <p:spPr>
          <a:xfrm>
            <a:off x="1858551" y="392824"/>
            <a:ext cx="5952142" cy="461665"/>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rgbClr val="002060"/>
                </a:solidFill>
                <a:latin typeface="Arial Black" pitchFamily="34" charset="0"/>
              </a:rPr>
              <a:t>AFET FAALİYET BİLDİRİM EKRANI</a:t>
            </a:r>
          </a:p>
        </p:txBody>
      </p:sp>
      <p:pic>
        <p:nvPicPr>
          <p:cNvPr id="1026" name="Picture 2"/>
          <p:cNvPicPr>
            <a:picLocks noChangeAspect="1" noChangeArrowheads="1"/>
          </p:cNvPicPr>
          <p:nvPr/>
        </p:nvPicPr>
        <p:blipFill>
          <a:blip r:embed="rId2" cstate="print"/>
          <a:srcRect/>
          <a:stretch>
            <a:fillRect/>
          </a:stretch>
        </p:blipFill>
        <p:spPr bwMode="auto">
          <a:xfrm>
            <a:off x="832022" y="1416907"/>
            <a:ext cx="10775092" cy="5214551"/>
          </a:xfrm>
          <a:prstGeom prst="rect">
            <a:avLst/>
          </a:prstGeom>
          <a:ln>
            <a:noFill/>
          </a:ln>
          <a:effectLst>
            <a:outerShdw blurRad="190500" algn="tl" rotWithShape="0">
              <a:srgbClr val="000000">
                <a:alpha val="70000"/>
              </a:srgbClr>
            </a:outerShdw>
          </a:effectLst>
        </p:spPr>
      </p:pic>
      <p:sp>
        <p:nvSpPr>
          <p:cNvPr id="8" name="7 Sağ Ok"/>
          <p:cNvSpPr/>
          <p:nvPr/>
        </p:nvSpPr>
        <p:spPr>
          <a:xfrm>
            <a:off x="108065" y="3682315"/>
            <a:ext cx="898898" cy="4283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dirty="0">
              <a:solidFill>
                <a:srgbClr val="FF0000"/>
              </a:solidFill>
            </a:endParaRPr>
          </a:p>
        </p:txBody>
      </p:sp>
      <p:sp>
        <p:nvSpPr>
          <p:cNvPr id="9" name="8 Sağ Ok"/>
          <p:cNvSpPr/>
          <p:nvPr/>
        </p:nvSpPr>
        <p:spPr>
          <a:xfrm>
            <a:off x="9504968" y="2561968"/>
            <a:ext cx="642551" cy="3459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0" name="9 Dikdörtgen"/>
          <p:cNvSpPr/>
          <p:nvPr/>
        </p:nvSpPr>
        <p:spPr>
          <a:xfrm>
            <a:off x="2438400" y="2166551"/>
            <a:ext cx="2331308" cy="140044"/>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832022" y="1425146"/>
            <a:ext cx="10758616" cy="55193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12" name="11 Dikdörtgen"/>
          <p:cNvSpPr/>
          <p:nvPr/>
        </p:nvSpPr>
        <p:spPr>
          <a:xfrm>
            <a:off x="2709949" y="3466407"/>
            <a:ext cx="8661862" cy="23940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b="1" dirty="0">
              <a:solidFill>
                <a:srgbClr val="002060"/>
              </a:solidFill>
              <a:latin typeface="Arial Black" pitchFamily="34" charset="0"/>
            </a:endParaRPr>
          </a:p>
          <a:p>
            <a:pPr algn="ctr"/>
            <a:r>
              <a:rPr lang="tr-TR" sz="2000" b="1" dirty="0">
                <a:solidFill>
                  <a:srgbClr val="002060"/>
                </a:solidFill>
                <a:latin typeface="Arial Black" pitchFamily="34" charset="0"/>
              </a:rPr>
              <a:t>AFET FAALİYET BİLDİRİM EKRANINA DERBİS EKRANININ SOL KISMINDA BULUNAN </a:t>
            </a:r>
            <a:r>
              <a:rPr lang="tr-TR" sz="2000" b="1" u="sng" dirty="0">
                <a:solidFill>
                  <a:srgbClr val="FF0000"/>
                </a:solidFill>
                <a:latin typeface="Arial Black" pitchFamily="34" charset="0"/>
              </a:rPr>
              <a:t>BİLDİRİMLER</a:t>
            </a:r>
            <a:r>
              <a:rPr lang="tr-TR" sz="2000" b="1" dirty="0">
                <a:solidFill>
                  <a:srgbClr val="002060"/>
                </a:solidFill>
                <a:latin typeface="Arial Black" pitchFamily="34" charset="0"/>
              </a:rPr>
              <a:t> BAŞLIĞI ALTINDAN ULAŞABİLİRSİNİZ.</a:t>
            </a:r>
          </a:p>
          <a:p>
            <a:pPr algn="ctr"/>
            <a:endParaRPr lang="tr-TR" b="1" dirty="0">
              <a:solidFill>
                <a:srgbClr val="002060"/>
              </a:solidFill>
              <a:latin typeface="Arial Black" pitchFamily="34" charset="0"/>
            </a:endParaRPr>
          </a:p>
          <a:p>
            <a:pPr algn="ctr"/>
            <a:endParaRPr lang="tr-TR" b="1" dirty="0">
              <a:solidFill>
                <a:srgbClr val="002060"/>
              </a:solidFill>
              <a:latin typeface="Arial Black" pitchFamily="34" charset="0"/>
            </a:endParaRPr>
          </a:p>
        </p:txBody>
      </p:sp>
      <p:sp>
        <p:nvSpPr>
          <p:cNvPr id="13" name="12 Çerçeve"/>
          <p:cNvSpPr/>
          <p:nvPr/>
        </p:nvSpPr>
        <p:spPr>
          <a:xfrm>
            <a:off x="10224655" y="2460567"/>
            <a:ext cx="1014152" cy="473826"/>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527497585"/>
      </p:ext>
    </p:extLst>
  </p:cSld>
  <p:clrMapOvr>
    <a:masterClrMapping/>
  </p:clrMapOvr>
  <p:transition spd="slow">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4"/>
            <a:ext cx="6293582"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YAPMA </a:t>
            </a:r>
          </a:p>
          <a:p>
            <a:r>
              <a:rPr lang="tr-TR" sz="2400" b="1" dirty="0">
                <a:solidFill>
                  <a:srgbClr val="002060"/>
                </a:solidFill>
                <a:latin typeface="Arial Black" pitchFamily="34" charset="0"/>
              </a:rPr>
              <a:t>FAALİYET SONUÇ BİLDİRİM EKRANI</a:t>
            </a:r>
          </a:p>
        </p:txBody>
      </p:sp>
      <p:pic>
        <p:nvPicPr>
          <p:cNvPr id="10242" name="Picture 2"/>
          <p:cNvPicPr>
            <a:picLocks noChangeAspect="1" noChangeArrowheads="1"/>
          </p:cNvPicPr>
          <p:nvPr/>
        </p:nvPicPr>
        <p:blipFill>
          <a:blip r:embed="rId2" cstate="print"/>
          <a:srcRect/>
          <a:stretch>
            <a:fillRect/>
          </a:stretch>
        </p:blipFill>
        <p:spPr bwMode="auto">
          <a:xfrm>
            <a:off x="535459" y="1344598"/>
            <a:ext cx="11195222" cy="5303337"/>
          </a:xfrm>
          <a:prstGeom prst="rect">
            <a:avLst/>
          </a:prstGeom>
          <a:noFill/>
          <a:ln w="9525">
            <a:noFill/>
            <a:miter lim="800000"/>
            <a:headEnd/>
            <a:tailEnd/>
          </a:ln>
        </p:spPr>
      </p:pic>
      <p:sp>
        <p:nvSpPr>
          <p:cNvPr id="4" name="3 Sol Ok"/>
          <p:cNvSpPr/>
          <p:nvPr/>
        </p:nvSpPr>
        <p:spPr>
          <a:xfrm rot="16200000">
            <a:off x="683367" y="4166398"/>
            <a:ext cx="914400" cy="31303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Sağ Ok"/>
          <p:cNvSpPr/>
          <p:nvPr/>
        </p:nvSpPr>
        <p:spPr>
          <a:xfrm>
            <a:off x="9094573" y="5906530"/>
            <a:ext cx="897924" cy="38717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7" name="6 Dikdörtgen"/>
          <p:cNvSpPr/>
          <p:nvPr/>
        </p:nvSpPr>
        <p:spPr>
          <a:xfrm>
            <a:off x="527222" y="1359243"/>
            <a:ext cx="11219935" cy="576649"/>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u="sng" dirty="0">
                <a:solidFill>
                  <a:srgbClr val="FF0000"/>
                </a:solidFill>
                <a:latin typeface="Arial Black" pitchFamily="34" charset="0"/>
              </a:rPr>
              <a:t>(*) </a:t>
            </a:r>
            <a:r>
              <a:rPr lang="tr-TR" b="1" u="sng" dirty="0">
                <a:solidFill>
                  <a:srgbClr val="002060"/>
                </a:solidFill>
                <a:latin typeface="Arial Black" pitchFamily="34" charset="0"/>
              </a:rPr>
              <a:t>İLE İŞARETLİ ALANLARIN DOLDURULMASI ZORUNLUDUR.</a:t>
            </a:r>
          </a:p>
        </p:txBody>
      </p:sp>
      <p:sp>
        <p:nvSpPr>
          <p:cNvPr id="8" name="7 Dikdörtgen"/>
          <p:cNvSpPr/>
          <p:nvPr/>
        </p:nvSpPr>
        <p:spPr>
          <a:xfrm>
            <a:off x="1005839" y="3624349"/>
            <a:ext cx="781397" cy="191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a:solidFill>
                  <a:srgbClr val="FF0000"/>
                </a:solidFill>
              </a:rPr>
              <a:t>NAKDİ</a:t>
            </a:r>
          </a:p>
        </p:txBody>
      </p:sp>
      <p:sp>
        <p:nvSpPr>
          <p:cNvPr id="9" name="8 Oval"/>
          <p:cNvSpPr/>
          <p:nvPr/>
        </p:nvSpPr>
        <p:spPr>
          <a:xfrm>
            <a:off x="1064029" y="5660967"/>
            <a:ext cx="2552007" cy="87283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100" b="1" dirty="0">
                <a:solidFill>
                  <a:srgbClr val="FF0000"/>
                </a:solidFill>
              </a:rPr>
              <a:t>SON GÜNCELLEME İLE BİRLİKTE YAPILAN YARDIMLAR TAKSİTLİ OLARAK GİRİLEBİLECEK</a:t>
            </a:r>
          </a:p>
        </p:txBody>
      </p:sp>
      <p:sp>
        <p:nvSpPr>
          <p:cNvPr id="10" name="9 Dikdörtgen"/>
          <p:cNvSpPr/>
          <p:nvPr/>
        </p:nvSpPr>
        <p:spPr>
          <a:xfrm>
            <a:off x="3740727" y="4954386"/>
            <a:ext cx="1953491" cy="55695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a:solidFill>
                  <a:srgbClr val="FF0000"/>
                </a:solidFill>
              </a:rPr>
              <a:t>BANKA BİLGİLERİ</a:t>
            </a:r>
          </a:p>
        </p:txBody>
      </p:sp>
      <p:sp>
        <p:nvSpPr>
          <p:cNvPr id="11" name="10 Yukarı Aşağı Ok"/>
          <p:cNvSpPr/>
          <p:nvPr/>
        </p:nvSpPr>
        <p:spPr>
          <a:xfrm>
            <a:off x="2269374" y="4946072"/>
            <a:ext cx="257695" cy="648393"/>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pic>
        <p:nvPicPr>
          <p:cNvPr id="12" name="11 Resim" descr="AYNİ.png"/>
          <p:cNvPicPr>
            <a:picLocks noChangeAspect="1"/>
          </p:cNvPicPr>
          <p:nvPr/>
        </p:nvPicPr>
        <p:blipFill>
          <a:blip r:embed="rId3" cstate="print"/>
          <a:stretch>
            <a:fillRect/>
          </a:stretch>
        </p:blipFill>
        <p:spPr>
          <a:xfrm>
            <a:off x="6450272" y="3063624"/>
            <a:ext cx="4738660" cy="2610940"/>
          </a:xfrm>
          <a:prstGeom prst="rect">
            <a:avLst/>
          </a:prstGeom>
        </p:spPr>
      </p:pic>
      <p:sp>
        <p:nvSpPr>
          <p:cNvPr id="13" name="12 Dikdörtgen"/>
          <p:cNvSpPr/>
          <p:nvPr/>
        </p:nvSpPr>
        <p:spPr>
          <a:xfrm>
            <a:off x="1928553" y="3616037"/>
            <a:ext cx="739832" cy="199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rgbClr val="FF0000"/>
                </a:solidFill>
              </a:rPr>
              <a:t>AYNİ</a:t>
            </a:r>
          </a:p>
        </p:txBody>
      </p:sp>
      <p:sp>
        <p:nvSpPr>
          <p:cNvPr id="14" name="13 Sağ Ok"/>
          <p:cNvSpPr/>
          <p:nvPr/>
        </p:nvSpPr>
        <p:spPr>
          <a:xfrm>
            <a:off x="2718263" y="3707476"/>
            <a:ext cx="3798915" cy="21613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5" name="14 Çerçeve"/>
          <p:cNvSpPr/>
          <p:nvPr/>
        </p:nvSpPr>
        <p:spPr>
          <a:xfrm>
            <a:off x="10000211" y="5868785"/>
            <a:ext cx="1296785" cy="490451"/>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16" name="15 Dikdörtgen"/>
          <p:cNvSpPr/>
          <p:nvPr/>
        </p:nvSpPr>
        <p:spPr>
          <a:xfrm>
            <a:off x="7398327" y="4621876"/>
            <a:ext cx="3142211" cy="8146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buFont typeface="Arial" charset="0"/>
              <a:buChar char="•"/>
            </a:pPr>
            <a:r>
              <a:rPr lang="tr-TR" sz="1400" b="1" dirty="0">
                <a:solidFill>
                  <a:srgbClr val="FF0000"/>
                </a:solidFill>
              </a:rPr>
              <a:t>YARDIMIN TÜRÜ</a:t>
            </a:r>
          </a:p>
          <a:p>
            <a:pPr>
              <a:buFont typeface="Arial" charset="0"/>
              <a:buChar char="•"/>
            </a:pPr>
            <a:r>
              <a:rPr lang="tr-TR" sz="1400" b="1" dirty="0">
                <a:solidFill>
                  <a:srgbClr val="FF0000"/>
                </a:solidFill>
              </a:rPr>
              <a:t>YARDIMIN MİKTARI</a:t>
            </a:r>
          </a:p>
          <a:p>
            <a:pPr>
              <a:buFont typeface="Arial" charset="0"/>
              <a:buChar char="•"/>
            </a:pPr>
            <a:r>
              <a:rPr lang="tr-TR" sz="1400" b="1" dirty="0">
                <a:solidFill>
                  <a:srgbClr val="FF0000"/>
                </a:solidFill>
              </a:rPr>
              <a:t>PARA BİRİMİ </a:t>
            </a: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4"/>
            <a:ext cx="6293582"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YAPMA </a:t>
            </a:r>
          </a:p>
          <a:p>
            <a:r>
              <a:rPr lang="tr-TR" sz="2400" b="1" dirty="0">
                <a:solidFill>
                  <a:srgbClr val="002060"/>
                </a:solidFill>
                <a:latin typeface="Arial Black" pitchFamily="34" charset="0"/>
              </a:rPr>
              <a:t>FAALİYET SONUÇ BİLDİRİM EKRANI</a:t>
            </a:r>
          </a:p>
        </p:txBody>
      </p:sp>
      <p:pic>
        <p:nvPicPr>
          <p:cNvPr id="11266" name="Picture 2"/>
          <p:cNvPicPr>
            <a:picLocks noChangeAspect="1" noChangeArrowheads="1"/>
          </p:cNvPicPr>
          <p:nvPr/>
        </p:nvPicPr>
        <p:blipFill>
          <a:blip r:embed="rId2" cstate="print"/>
          <a:srcRect/>
          <a:stretch>
            <a:fillRect/>
          </a:stretch>
        </p:blipFill>
        <p:spPr bwMode="auto">
          <a:xfrm>
            <a:off x="576650" y="1276866"/>
            <a:ext cx="11129318" cy="5387546"/>
          </a:xfrm>
          <a:prstGeom prst="rect">
            <a:avLst/>
          </a:prstGeom>
          <a:noFill/>
          <a:ln w="9525">
            <a:noFill/>
            <a:miter lim="800000"/>
            <a:headEnd/>
            <a:tailEnd/>
          </a:ln>
        </p:spPr>
      </p:pic>
      <p:sp>
        <p:nvSpPr>
          <p:cNvPr id="6" name="5 Sağ Ok"/>
          <p:cNvSpPr/>
          <p:nvPr/>
        </p:nvSpPr>
        <p:spPr>
          <a:xfrm>
            <a:off x="9193427" y="5988908"/>
            <a:ext cx="864973" cy="32951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7" name="6 Dikdörtgen"/>
          <p:cNvSpPr/>
          <p:nvPr/>
        </p:nvSpPr>
        <p:spPr>
          <a:xfrm>
            <a:off x="523702" y="1288473"/>
            <a:ext cx="11180618" cy="598517"/>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dirty="0">
                <a:solidFill>
                  <a:srgbClr val="FF0000"/>
                </a:solidFill>
                <a:latin typeface="Arial Black" pitchFamily="34" charset="0"/>
              </a:rPr>
              <a:t>(*) </a:t>
            </a:r>
            <a:r>
              <a:rPr lang="tr-TR" b="1" dirty="0">
                <a:solidFill>
                  <a:srgbClr val="002060"/>
                </a:solidFill>
                <a:latin typeface="Arial Black" pitchFamily="34" charset="0"/>
              </a:rPr>
              <a:t>İLE İŞARETLİ ALANLARIN DOLDURULMASI ZORUNLUDUR.</a:t>
            </a:r>
          </a:p>
        </p:txBody>
      </p:sp>
      <p:sp>
        <p:nvSpPr>
          <p:cNvPr id="8" name="7 Çerçeve"/>
          <p:cNvSpPr/>
          <p:nvPr/>
        </p:nvSpPr>
        <p:spPr>
          <a:xfrm>
            <a:off x="10058400" y="5843847"/>
            <a:ext cx="1197033" cy="565266"/>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4"/>
            <a:ext cx="6293582"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YAPMA </a:t>
            </a:r>
          </a:p>
          <a:p>
            <a:r>
              <a:rPr lang="tr-TR" sz="2400" b="1" dirty="0">
                <a:solidFill>
                  <a:srgbClr val="002060"/>
                </a:solidFill>
                <a:latin typeface="Arial Black" pitchFamily="34" charset="0"/>
              </a:rPr>
              <a:t>FAALİYET SONUÇ BİLDİRİM EKRANI</a:t>
            </a:r>
          </a:p>
        </p:txBody>
      </p:sp>
      <p:pic>
        <p:nvPicPr>
          <p:cNvPr id="12290" name="Picture 2"/>
          <p:cNvPicPr>
            <a:picLocks noChangeAspect="1" noChangeArrowheads="1"/>
          </p:cNvPicPr>
          <p:nvPr/>
        </p:nvPicPr>
        <p:blipFill>
          <a:blip r:embed="rId2" cstate="print"/>
          <a:srcRect/>
          <a:stretch>
            <a:fillRect/>
          </a:stretch>
        </p:blipFill>
        <p:spPr bwMode="auto">
          <a:xfrm>
            <a:off x="788565" y="1290332"/>
            <a:ext cx="10530224" cy="5316414"/>
          </a:xfrm>
          <a:prstGeom prst="rect">
            <a:avLst/>
          </a:prstGeom>
          <a:noFill/>
          <a:ln w="9525">
            <a:noFill/>
            <a:miter lim="800000"/>
            <a:headEnd/>
            <a:tailEnd/>
          </a:ln>
        </p:spPr>
      </p:pic>
      <p:sp>
        <p:nvSpPr>
          <p:cNvPr id="4" name="3 Dikdörtgen"/>
          <p:cNvSpPr/>
          <p:nvPr/>
        </p:nvSpPr>
        <p:spPr>
          <a:xfrm>
            <a:off x="774357" y="1293341"/>
            <a:ext cx="10552670" cy="601362"/>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endParaRPr lang="tr-TR" b="1" dirty="0">
              <a:solidFill>
                <a:srgbClr val="FF0000"/>
              </a:solidFill>
              <a:latin typeface="Arial Black" pitchFamily="34" charset="0"/>
            </a:endParaRPr>
          </a:p>
        </p:txBody>
      </p:sp>
      <p:sp>
        <p:nvSpPr>
          <p:cNvPr id="6" name="5 Sağ Ok"/>
          <p:cNvSpPr/>
          <p:nvPr/>
        </p:nvSpPr>
        <p:spPr>
          <a:xfrm>
            <a:off x="8887954" y="5923155"/>
            <a:ext cx="708454" cy="3212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8" name="7 Dikdörtgen"/>
          <p:cNvSpPr/>
          <p:nvPr/>
        </p:nvSpPr>
        <p:spPr>
          <a:xfrm>
            <a:off x="4721629" y="3358343"/>
            <a:ext cx="3973484" cy="16874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a:solidFill>
                  <a:srgbClr val="FF0000"/>
                </a:solidFill>
                <a:latin typeface="Arial Black" pitchFamily="34" charset="0"/>
              </a:rPr>
              <a:t>YARDIMIN NİTELİĞİ BAŞLIKLI EKRANDA YER ALAN MALİ BİLGİLER İLE BU EKRANDA YER ALAN BİLGİLERİN UYUŞMASI GEREKMEKTEDİR. </a:t>
            </a:r>
          </a:p>
        </p:txBody>
      </p:sp>
      <p:sp>
        <p:nvSpPr>
          <p:cNvPr id="9" name="8 Çerçeve"/>
          <p:cNvSpPr/>
          <p:nvPr/>
        </p:nvSpPr>
        <p:spPr>
          <a:xfrm>
            <a:off x="9700953" y="5877098"/>
            <a:ext cx="1155469" cy="457200"/>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4"/>
            <a:ext cx="6293582"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YAPMA </a:t>
            </a:r>
          </a:p>
          <a:p>
            <a:r>
              <a:rPr lang="tr-TR" sz="2400" b="1" dirty="0">
                <a:solidFill>
                  <a:srgbClr val="002060"/>
                </a:solidFill>
                <a:latin typeface="Arial Black" pitchFamily="34" charset="0"/>
              </a:rPr>
              <a:t>FAALİYET SONUÇ BİLDİRİM EKRANI</a:t>
            </a:r>
          </a:p>
        </p:txBody>
      </p:sp>
      <p:pic>
        <p:nvPicPr>
          <p:cNvPr id="13314" name="Picture 2"/>
          <p:cNvPicPr>
            <a:picLocks noChangeAspect="1" noChangeArrowheads="1"/>
          </p:cNvPicPr>
          <p:nvPr/>
        </p:nvPicPr>
        <p:blipFill>
          <a:blip r:embed="rId2" cstate="print"/>
          <a:srcRect/>
          <a:stretch>
            <a:fillRect/>
          </a:stretch>
        </p:blipFill>
        <p:spPr bwMode="auto">
          <a:xfrm>
            <a:off x="560173" y="1616453"/>
            <a:ext cx="11038703" cy="4916152"/>
          </a:xfrm>
          <a:prstGeom prst="rect">
            <a:avLst/>
          </a:prstGeom>
          <a:noFill/>
          <a:ln w="9525">
            <a:noFill/>
            <a:miter lim="800000"/>
            <a:headEnd/>
            <a:tailEnd/>
          </a:ln>
        </p:spPr>
      </p:pic>
      <p:sp>
        <p:nvSpPr>
          <p:cNvPr id="4" name="3 Sağ Ok"/>
          <p:cNvSpPr/>
          <p:nvPr/>
        </p:nvSpPr>
        <p:spPr>
          <a:xfrm>
            <a:off x="8953707" y="5890279"/>
            <a:ext cx="930876" cy="3459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Dikdörtgen"/>
          <p:cNvSpPr/>
          <p:nvPr/>
        </p:nvSpPr>
        <p:spPr>
          <a:xfrm>
            <a:off x="551935" y="1622854"/>
            <a:ext cx="11046941" cy="568411"/>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endParaRPr lang="tr-TR"/>
          </a:p>
        </p:txBody>
      </p:sp>
      <p:sp>
        <p:nvSpPr>
          <p:cNvPr id="7" name="6 Çerçeve"/>
          <p:cNvSpPr/>
          <p:nvPr/>
        </p:nvSpPr>
        <p:spPr>
          <a:xfrm>
            <a:off x="9983586" y="5818909"/>
            <a:ext cx="1163782" cy="415636"/>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8" name="7 Dikdörtgen"/>
          <p:cNvSpPr/>
          <p:nvPr/>
        </p:nvSpPr>
        <p:spPr>
          <a:xfrm>
            <a:off x="3466408" y="4247804"/>
            <a:ext cx="4688378" cy="1379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FF0000"/>
                </a:solidFill>
              </a:rPr>
              <a:t>(*) İLE İŞARETLİ OLMAYAN ALANLAR ZORUNLU OLMAMAKLA BİRLİKTE GİRİLMESİ TAVSİYE OLUNUR.</a:t>
            </a: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4"/>
            <a:ext cx="6293582"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YAPMA </a:t>
            </a:r>
          </a:p>
          <a:p>
            <a:r>
              <a:rPr lang="tr-TR" sz="2400" b="1" dirty="0">
                <a:solidFill>
                  <a:srgbClr val="002060"/>
                </a:solidFill>
                <a:latin typeface="Arial Black" pitchFamily="34" charset="0"/>
              </a:rPr>
              <a:t>FAALİYET SONUÇ BİLDİRİM EKRANI</a:t>
            </a:r>
          </a:p>
        </p:txBody>
      </p:sp>
      <p:pic>
        <p:nvPicPr>
          <p:cNvPr id="14338" name="Picture 2"/>
          <p:cNvPicPr>
            <a:picLocks noChangeAspect="1" noChangeArrowheads="1"/>
          </p:cNvPicPr>
          <p:nvPr/>
        </p:nvPicPr>
        <p:blipFill>
          <a:blip r:embed="rId2" cstate="print"/>
          <a:srcRect/>
          <a:stretch>
            <a:fillRect/>
          </a:stretch>
        </p:blipFill>
        <p:spPr bwMode="auto">
          <a:xfrm>
            <a:off x="395416" y="1367481"/>
            <a:ext cx="11382725" cy="5329882"/>
          </a:xfrm>
          <a:prstGeom prst="rect">
            <a:avLst/>
          </a:prstGeom>
          <a:noFill/>
          <a:ln w="9525">
            <a:noFill/>
            <a:miter lim="800000"/>
            <a:headEnd/>
            <a:tailEnd/>
          </a:ln>
        </p:spPr>
      </p:pic>
      <p:sp>
        <p:nvSpPr>
          <p:cNvPr id="4" name="3 Sağ Ok"/>
          <p:cNvSpPr/>
          <p:nvPr/>
        </p:nvSpPr>
        <p:spPr>
          <a:xfrm>
            <a:off x="9284043" y="6054811"/>
            <a:ext cx="790833" cy="2883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Dikdörtgen"/>
          <p:cNvSpPr/>
          <p:nvPr/>
        </p:nvSpPr>
        <p:spPr>
          <a:xfrm>
            <a:off x="378941" y="1383957"/>
            <a:ext cx="11442356" cy="626075"/>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b="1" dirty="0">
                <a:solidFill>
                  <a:srgbClr val="FF0000"/>
                </a:solidFill>
                <a:latin typeface="Arial Black" pitchFamily="34" charset="0"/>
              </a:rPr>
              <a:t>(*) </a:t>
            </a:r>
            <a:r>
              <a:rPr lang="tr-TR" b="1" dirty="0">
                <a:solidFill>
                  <a:srgbClr val="002060"/>
                </a:solidFill>
                <a:latin typeface="Arial Black" pitchFamily="34" charset="0"/>
              </a:rPr>
              <a:t>İLE İŞARETLİ ALANLARIN DOLDURULMASI ZORUNLUDUR.</a:t>
            </a:r>
          </a:p>
        </p:txBody>
      </p:sp>
      <p:sp>
        <p:nvSpPr>
          <p:cNvPr id="7" name="6 Dikdörtgen"/>
          <p:cNvSpPr/>
          <p:nvPr/>
        </p:nvSpPr>
        <p:spPr>
          <a:xfrm>
            <a:off x="955964" y="2909455"/>
            <a:ext cx="2352501" cy="2410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tr-TR" sz="1100" b="1" dirty="0">
                <a:solidFill>
                  <a:srgbClr val="FF0000"/>
                </a:solidFill>
              </a:rPr>
              <a:t>KARAR TARİHİ</a:t>
            </a:r>
          </a:p>
        </p:txBody>
      </p:sp>
      <p:sp>
        <p:nvSpPr>
          <p:cNvPr id="8" name="7 Dikdörtgen"/>
          <p:cNvSpPr/>
          <p:nvPr/>
        </p:nvSpPr>
        <p:spPr>
          <a:xfrm>
            <a:off x="6192982" y="2909455"/>
            <a:ext cx="1845425" cy="2327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tr-TR" sz="1100" b="1" dirty="0">
                <a:solidFill>
                  <a:srgbClr val="FF0000"/>
                </a:solidFill>
              </a:rPr>
              <a:t>KARAR SAYISI</a:t>
            </a:r>
          </a:p>
        </p:txBody>
      </p:sp>
      <p:sp>
        <p:nvSpPr>
          <p:cNvPr id="9" name="8 Çerçeve"/>
          <p:cNvSpPr/>
          <p:nvPr/>
        </p:nvSpPr>
        <p:spPr>
          <a:xfrm>
            <a:off x="10124902" y="5968538"/>
            <a:ext cx="1188720" cy="407324"/>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BA34-A85B-5F99-282A-5D9B8048E2E3}"/>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659EEE7F-973F-4C51-CF35-C76CDDBD2830}"/>
              </a:ext>
            </a:extLst>
          </p:cNvPr>
          <p:cNvSpPr txBox="1"/>
          <p:nvPr/>
        </p:nvSpPr>
        <p:spPr>
          <a:xfrm>
            <a:off x="1962421" y="212484"/>
            <a:ext cx="6293582" cy="830997"/>
          </a:xfrm>
          <a:prstGeom prst="rect">
            <a:avLst/>
          </a:prstGeom>
          <a:noFill/>
        </p:spPr>
        <p:txBody>
          <a:bodyPr wrap="none" rtlCol="0" anchor="ctr">
            <a:spAutoFit/>
          </a:bodyPr>
          <a:lstStyle/>
          <a:p>
            <a:r>
              <a:rPr lang="tr-TR" sz="2400" b="1" dirty="0">
                <a:solidFill>
                  <a:srgbClr val="002060"/>
                </a:solidFill>
                <a:latin typeface="Arial Black" pitchFamily="34" charset="0"/>
              </a:rPr>
              <a:t>YURTDIŞI YARDIM YAPMA </a:t>
            </a:r>
          </a:p>
          <a:p>
            <a:r>
              <a:rPr lang="tr-TR" sz="2400" b="1" dirty="0">
                <a:solidFill>
                  <a:srgbClr val="002060"/>
                </a:solidFill>
                <a:latin typeface="Arial Black" pitchFamily="34" charset="0"/>
              </a:rPr>
              <a:t>FAALİYET SONUÇ BİLDİRİM EKRANI</a:t>
            </a:r>
          </a:p>
        </p:txBody>
      </p:sp>
      <p:pic>
        <p:nvPicPr>
          <p:cNvPr id="15362" name="Picture 2"/>
          <p:cNvPicPr>
            <a:picLocks noChangeAspect="1" noChangeArrowheads="1"/>
          </p:cNvPicPr>
          <p:nvPr/>
        </p:nvPicPr>
        <p:blipFill>
          <a:blip r:embed="rId2" cstate="print"/>
          <a:srcRect/>
          <a:stretch>
            <a:fillRect/>
          </a:stretch>
        </p:blipFill>
        <p:spPr bwMode="auto">
          <a:xfrm>
            <a:off x="617838" y="1507524"/>
            <a:ext cx="11038703" cy="5173362"/>
          </a:xfrm>
          <a:prstGeom prst="rect">
            <a:avLst/>
          </a:prstGeom>
          <a:noFill/>
          <a:ln w="9525">
            <a:noFill/>
            <a:miter lim="800000"/>
            <a:headEnd/>
            <a:tailEnd/>
          </a:ln>
        </p:spPr>
      </p:pic>
      <p:sp>
        <p:nvSpPr>
          <p:cNvPr id="4" name="3 Sağ Ok"/>
          <p:cNvSpPr/>
          <p:nvPr/>
        </p:nvSpPr>
        <p:spPr>
          <a:xfrm>
            <a:off x="9185189" y="6013621"/>
            <a:ext cx="774357" cy="2883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Dikdörtgen"/>
          <p:cNvSpPr/>
          <p:nvPr/>
        </p:nvSpPr>
        <p:spPr>
          <a:xfrm>
            <a:off x="601362" y="1515762"/>
            <a:ext cx="11063416" cy="576649"/>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endParaRPr lang="tr-TR" b="1" dirty="0">
              <a:solidFill>
                <a:srgbClr val="002060"/>
              </a:solidFill>
              <a:latin typeface="Arial Black" pitchFamily="34" charset="0"/>
            </a:endParaRPr>
          </a:p>
        </p:txBody>
      </p:sp>
      <p:sp>
        <p:nvSpPr>
          <p:cNvPr id="7" name="6 Dikdörtgen"/>
          <p:cNvSpPr/>
          <p:nvPr/>
        </p:nvSpPr>
        <p:spPr>
          <a:xfrm>
            <a:off x="3765665" y="3117273"/>
            <a:ext cx="5478087" cy="16126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tr-TR" sz="2000" b="1" dirty="0">
                <a:solidFill>
                  <a:srgbClr val="002060"/>
                </a:solidFill>
                <a:latin typeface="Arial Black" pitchFamily="34" charset="0"/>
              </a:rPr>
              <a:t>FAALİYETLERE İLİŞKİN BELGELERİ EN FAZLA </a:t>
            </a:r>
            <a:r>
              <a:rPr lang="tr-TR" sz="2000" b="1" u="sng" dirty="0">
                <a:solidFill>
                  <a:srgbClr val="FF0000"/>
                </a:solidFill>
                <a:latin typeface="Arial Black" pitchFamily="34" charset="0"/>
              </a:rPr>
              <a:t>“20 MB” </a:t>
            </a:r>
            <a:r>
              <a:rPr lang="tr-TR" sz="2000" b="1" dirty="0">
                <a:solidFill>
                  <a:srgbClr val="002060"/>
                </a:solidFill>
                <a:latin typeface="Arial Black" pitchFamily="34" charset="0"/>
              </a:rPr>
              <a:t>BOYUTLARINDA OLACAK ŞEKİLDE BU EKRAN ÜZERİNDEN YÜKLEYEBİLİRSİNİZ.</a:t>
            </a:r>
          </a:p>
        </p:txBody>
      </p:sp>
      <p:sp>
        <p:nvSpPr>
          <p:cNvPr id="8" name="7 Çerçeve"/>
          <p:cNvSpPr/>
          <p:nvPr/>
        </p:nvSpPr>
        <p:spPr>
          <a:xfrm>
            <a:off x="10016836" y="5960226"/>
            <a:ext cx="1180408" cy="407324"/>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solidFill>
                <a:schemeClr val="tx1"/>
              </a:solidFill>
            </a:endParaRPr>
          </a:p>
        </p:txBody>
      </p:sp>
      <p:sp>
        <p:nvSpPr>
          <p:cNvPr id="9" name="8 Dikdörtgen"/>
          <p:cNvSpPr/>
          <p:nvPr/>
        </p:nvSpPr>
        <p:spPr>
          <a:xfrm>
            <a:off x="7489767" y="5079077"/>
            <a:ext cx="3998422" cy="7564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solidFill>
                  <a:srgbClr val="FF0000"/>
                </a:solidFill>
                <a:latin typeface="Arial Black" pitchFamily="34" charset="0"/>
              </a:rPr>
              <a:t>KAYDET BUTON İLE BİLDİRİM TAMAMLANMIŞ OLUR.</a:t>
            </a:r>
          </a:p>
        </p:txBody>
      </p:sp>
    </p:spTree>
    <p:extLst>
      <p:ext uri="{BB962C8B-B14F-4D97-AF65-F5344CB8AC3E}">
        <p14:creationId xmlns:p14="http://schemas.microsoft.com/office/powerpoint/2010/main" val="4280098692"/>
      </p:ext>
    </p:extLst>
  </p:cSld>
  <p:clrMapOvr>
    <a:masterClrMapping/>
  </p:clrMapOvr>
  <p:transition spd="slow">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6AA27FB-5E69-FB43-96EB-2EE45C347951}"/>
              </a:ext>
            </a:extLst>
          </p:cNvPr>
          <p:cNvSpPr/>
          <p:nvPr/>
        </p:nvSpPr>
        <p:spPr>
          <a:xfrm>
            <a:off x="0" y="0"/>
            <a:ext cx="12192000" cy="6910466"/>
          </a:xfrm>
          <a:prstGeom prst="rect">
            <a:avLst/>
          </a:prstGeom>
          <a:solidFill>
            <a:schemeClr val="accent1">
              <a:lumMod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5" name="Resim 4">
            <a:extLst>
              <a:ext uri="{FF2B5EF4-FFF2-40B4-BE49-F238E27FC236}">
                <a16:creationId xmlns:a16="http://schemas.microsoft.com/office/drawing/2014/main" id="{BA7479AB-A4A3-964C-9034-940146C9A997}"/>
              </a:ext>
            </a:extLst>
          </p:cNvPr>
          <p:cNvPicPr>
            <a:picLocks noChangeAspect="1"/>
          </p:cNvPicPr>
          <p:nvPr/>
        </p:nvPicPr>
        <p:blipFill>
          <a:blip r:embed="rId2" cstate="print"/>
          <a:stretch>
            <a:fillRect/>
          </a:stretch>
        </p:blipFill>
        <p:spPr>
          <a:xfrm>
            <a:off x="5242689" y="2009243"/>
            <a:ext cx="1706621" cy="1706621"/>
          </a:xfrm>
          <a:prstGeom prst="rect">
            <a:avLst/>
          </a:prstGeom>
        </p:spPr>
      </p:pic>
      <p:pic>
        <p:nvPicPr>
          <p:cNvPr id="7" name="Resim 6">
            <a:extLst>
              <a:ext uri="{FF2B5EF4-FFF2-40B4-BE49-F238E27FC236}">
                <a16:creationId xmlns:a16="http://schemas.microsoft.com/office/drawing/2014/main" id="{BBCFD540-0A3D-4E41-ACCC-25FAC0DDB9F0}"/>
              </a:ext>
            </a:extLst>
          </p:cNvPr>
          <p:cNvPicPr>
            <a:picLocks noChangeAspect="1"/>
          </p:cNvPicPr>
          <p:nvPr/>
        </p:nvPicPr>
        <p:blipFill>
          <a:blip r:embed="rId3" cstate="print"/>
          <a:stretch>
            <a:fillRect/>
          </a:stretch>
        </p:blipFill>
        <p:spPr>
          <a:xfrm>
            <a:off x="5080576" y="4190318"/>
            <a:ext cx="2030845" cy="565638"/>
          </a:xfrm>
          <a:prstGeom prst="rect">
            <a:avLst/>
          </a:prstGeom>
        </p:spPr>
      </p:pic>
      <p:sp>
        <p:nvSpPr>
          <p:cNvPr id="3" name="Slayt Numarası Yer Tutucusu 2"/>
          <p:cNvSpPr>
            <a:spLocks noGrp="1"/>
          </p:cNvSpPr>
          <p:nvPr>
            <p:ph type="sldNum" sz="quarter" idx="12"/>
          </p:nvPr>
        </p:nvSpPr>
        <p:spPr/>
        <p:txBody>
          <a:bodyPr/>
          <a:lstStyle/>
          <a:p>
            <a:fld id="{488CBA7A-A615-9C49-86BA-F406D90224F1}" type="slidenum">
              <a:rPr lang="tr-TR" smtClean="0"/>
              <a:pPr/>
              <a:t>56</a:t>
            </a:fld>
            <a:r>
              <a:rPr lang="tr-TR"/>
              <a:t>/27</a:t>
            </a:r>
            <a:endParaRPr lang="tr-TR" dirty="0"/>
          </a:p>
        </p:txBody>
      </p:sp>
      <p:sp>
        <p:nvSpPr>
          <p:cNvPr id="2" name="Metin kutusu 1">
            <a:extLst>
              <a:ext uri="{FF2B5EF4-FFF2-40B4-BE49-F238E27FC236}">
                <a16:creationId xmlns:a16="http://schemas.microsoft.com/office/drawing/2014/main" id="{335CCD3D-40E8-B059-1FC8-C5B96F303752}"/>
              </a:ext>
            </a:extLst>
          </p:cNvPr>
          <p:cNvSpPr txBox="1"/>
          <p:nvPr/>
        </p:nvSpPr>
        <p:spPr>
          <a:xfrm>
            <a:off x="1050172" y="5201887"/>
            <a:ext cx="10091651" cy="523220"/>
          </a:xfrm>
          <a:prstGeom prst="rect">
            <a:avLst/>
          </a:prstGeom>
          <a:noFill/>
        </p:spPr>
        <p:txBody>
          <a:bodyPr wrap="square" rtlCol="0">
            <a:spAutoFit/>
          </a:bodyPr>
          <a:lstStyle/>
          <a:p>
            <a:pPr algn="ctr"/>
            <a:r>
              <a:rPr lang="tr-TR" sz="2800" b="1" dirty="0">
                <a:solidFill>
                  <a:schemeClr val="bg1"/>
                </a:solidFill>
                <a:latin typeface="Times New Roman" panose="02020603050405020304" pitchFamily="18" charset="0"/>
                <a:cs typeface="Times New Roman" panose="02020603050405020304" pitchFamily="18" charset="0"/>
              </a:rPr>
              <a:t>Dinlediğiniz İçin Teşekkürler</a:t>
            </a:r>
          </a:p>
        </p:txBody>
      </p:sp>
    </p:spTree>
    <p:extLst>
      <p:ext uri="{BB962C8B-B14F-4D97-AF65-F5344CB8AC3E}">
        <p14:creationId xmlns:p14="http://schemas.microsoft.com/office/powerpoint/2010/main" val="1716213074"/>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a:extLst>
              <a:ext uri="{FF2B5EF4-FFF2-40B4-BE49-F238E27FC236}">
                <a16:creationId xmlns:a16="http://schemas.microsoft.com/office/drawing/2014/main" id="{DF42C249-51B4-1241-B7EC-08C1B8908718}"/>
              </a:ext>
            </a:extLst>
          </p:cNvPr>
          <p:cNvSpPr txBox="1">
            <a:spLocks/>
          </p:cNvSpPr>
          <p:nvPr/>
        </p:nvSpPr>
        <p:spPr>
          <a:xfrm>
            <a:off x="726256" y="1715536"/>
            <a:ext cx="10739488" cy="3426928"/>
          </a:xfrm>
          <a:prstGeom prst="rect">
            <a:avLst/>
          </a:prstGeom>
        </p:spPr>
        <p:txBody>
          <a:bodyPr>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tr-TR" sz="2000" i="1" dirty="0">
              <a:solidFill>
                <a:srgbClr val="FF0000"/>
              </a:solidFill>
              <a:latin typeface="Arial Black" pitchFamily="34" charset="0"/>
            </a:endParaRPr>
          </a:p>
          <a:p>
            <a:pPr algn="just"/>
            <a:endParaRPr lang="tr-TR" sz="2000" i="1" dirty="0">
              <a:solidFill>
                <a:srgbClr val="FF0000"/>
              </a:solidFill>
              <a:latin typeface="Arial Black" pitchFamily="34" charset="0"/>
            </a:endParaRPr>
          </a:p>
          <a:p>
            <a:pPr algn="just"/>
            <a:endParaRPr lang="tr-TR" sz="2000" i="1" dirty="0">
              <a:solidFill>
                <a:srgbClr val="FF0000"/>
              </a:solidFill>
              <a:latin typeface="Arial Black" pitchFamily="34" charset="0"/>
            </a:endParaRPr>
          </a:p>
          <a:p>
            <a:pPr marL="0" indent="0" algn="just">
              <a:buNone/>
            </a:pPr>
            <a:endParaRPr lang="tr-TR" sz="2000" dirty="0"/>
          </a:p>
        </p:txBody>
      </p:sp>
      <p:sp>
        <p:nvSpPr>
          <p:cNvPr id="3" name="Metin kutusu 2">
            <a:extLst>
              <a:ext uri="{FF2B5EF4-FFF2-40B4-BE49-F238E27FC236}">
                <a16:creationId xmlns:a16="http://schemas.microsoft.com/office/drawing/2014/main" id="{E4099F2B-1E0E-2B45-82D4-A775DA722DD7}"/>
              </a:ext>
            </a:extLst>
          </p:cNvPr>
          <p:cNvSpPr txBox="1"/>
          <p:nvPr/>
        </p:nvSpPr>
        <p:spPr>
          <a:xfrm>
            <a:off x="1858551" y="392824"/>
            <a:ext cx="5952142" cy="461665"/>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rgbClr val="002060"/>
                </a:solidFill>
                <a:latin typeface="Arial Black" pitchFamily="34" charset="0"/>
              </a:rPr>
              <a:t>AFET FAALİYET BİLDİRİM EKRANI</a:t>
            </a:r>
          </a:p>
        </p:txBody>
      </p:sp>
      <p:pic>
        <p:nvPicPr>
          <p:cNvPr id="2050" name="Picture 2"/>
          <p:cNvPicPr>
            <a:picLocks noChangeAspect="1" noChangeArrowheads="1"/>
          </p:cNvPicPr>
          <p:nvPr/>
        </p:nvPicPr>
        <p:blipFill>
          <a:blip r:embed="rId2" cstate="print"/>
          <a:srcRect/>
          <a:stretch>
            <a:fillRect/>
          </a:stretch>
        </p:blipFill>
        <p:spPr bwMode="auto">
          <a:xfrm>
            <a:off x="1226115" y="1317603"/>
            <a:ext cx="10686769" cy="5288692"/>
          </a:xfrm>
          <a:prstGeom prst="rect">
            <a:avLst/>
          </a:prstGeom>
          <a:ln>
            <a:noFill/>
          </a:ln>
          <a:effectLst>
            <a:outerShdw blurRad="190500" algn="tl" rotWithShape="0">
              <a:srgbClr val="000000">
                <a:alpha val="70000"/>
              </a:srgbClr>
            </a:outerShdw>
          </a:effectLst>
        </p:spPr>
      </p:pic>
      <p:sp>
        <p:nvSpPr>
          <p:cNvPr id="5" name="4 Dikdörtgen"/>
          <p:cNvSpPr/>
          <p:nvPr/>
        </p:nvSpPr>
        <p:spPr>
          <a:xfrm>
            <a:off x="2965772" y="2717888"/>
            <a:ext cx="1729946" cy="1318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100" b="1" dirty="0">
                <a:solidFill>
                  <a:srgbClr val="FF0000"/>
                </a:solidFill>
              </a:rPr>
              <a:t>KURUM ADI</a:t>
            </a:r>
          </a:p>
        </p:txBody>
      </p:sp>
      <p:sp>
        <p:nvSpPr>
          <p:cNvPr id="6" name="5 Dikdörtgen"/>
          <p:cNvSpPr/>
          <p:nvPr/>
        </p:nvSpPr>
        <p:spPr>
          <a:xfrm>
            <a:off x="4967716" y="2734587"/>
            <a:ext cx="1696994" cy="1400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100" b="1" dirty="0">
                <a:solidFill>
                  <a:srgbClr val="FF0000"/>
                </a:solidFill>
              </a:rPr>
              <a:t>KÜTÜK NUMARASI</a:t>
            </a:r>
          </a:p>
        </p:txBody>
      </p:sp>
      <p:sp>
        <p:nvSpPr>
          <p:cNvPr id="7" name="6 Dikdörtgen"/>
          <p:cNvSpPr/>
          <p:nvPr/>
        </p:nvSpPr>
        <p:spPr>
          <a:xfrm>
            <a:off x="6936709" y="2742900"/>
            <a:ext cx="1713471" cy="1400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100" b="1" dirty="0">
                <a:solidFill>
                  <a:srgbClr val="FF0000"/>
                </a:solidFill>
              </a:rPr>
              <a:t>NEVİ</a:t>
            </a:r>
          </a:p>
        </p:txBody>
      </p:sp>
      <p:sp>
        <p:nvSpPr>
          <p:cNvPr id="8" name="7 Dikdörtgen"/>
          <p:cNvSpPr/>
          <p:nvPr/>
        </p:nvSpPr>
        <p:spPr>
          <a:xfrm>
            <a:off x="2998949" y="2998048"/>
            <a:ext cx="1696994" cy="1400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100" b="1" dirty="0">
                <a:solidFill>
                  <a:srgbClr val="FF0000"/>
                </a:solidFill>
              </a:rPr>
              <a:t>BAŞKANIN ADI</a:t>
            </a:r>
          </a:p>
        </p:txBody>
      </p:sp>
      <p:sp>
        <p:nvSpPr>
          <p:cNvPr id="9" name="8 Dikdörtgen"/>
          <p:cNvSpPr/>
          <p:nvPr/>
        </p:nvSpPr>
        <p:spPr>
          <a:xfrm>
            <a:off x="4976179" y="3006287"/>
            <a:ext cx="1713470" cy="1235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100" b="1" dirty="0">
                <a:solidFill>
                  <a:srgbClr val="FF0000"/>
                </a:solidFill>
              </a:rPr>
              <a:t>BAŞKANIN SOYADI</a:t>
            </a:r>
          </a:p>
        </p:txBody>
      </p:sp>
      <p:sp>
        <p:nvSpPr>
          <p:cNvPr id="10" name="9 Dikdörtgen"/>
          <p:cNvSpPr/>
          <p:nvPr/>
        </p:nvSpPr>
        <p:spPr>
          <a:xfrm>
            <a:off x="6961497" y="2992583"/>
            <a:ext cx="1696995" cy="1828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100" b="1" dirty="0">
                <a:solidFill>
                  <a:srgbClr val="FF0000"/>
                </a:solidFill>
              </a:rPr>
              <a:t> BAŞK. TEL. NUMARASI</a:t>
            </a:r>
          </a:p>
        </p:txBody>
      </p:sp>
      <p:sp>
        <p:nvSpPr>
          <p:cNvPr id="13" name="12 Dikdörtgen"/>
          <p:cNvSpPr/>
          <p:nvPr/>
        </p:nvSpPr>
        <p:spPr>
          <a:xfrm>
            <a:off x="1180408" y="1317531"/>
            <a:ext cx="10740793" cy="576649"/>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r>
              <a:rPr lang="tr-TR" sz="2000" b="1" u="sng" dirty="0">
                <a:solidFill>
                  <a:srgbClr val="FF0000"/>
                </a:solidFill>
                <a:latin typeface="Arial Black" pitchFamily="34" charset="0"/>
              </a:rPr>
              <a:t>(*)</a:t>
            </a:r>
            <a:r>
              <a:rPr lang="tr-TR" sz="2000" b="1" u="sng" dirty="0">
                <a:latin typeface="Arial Black" pitchFamily="34" charset="0"/>
              </a:rPr>
              <a:t> </a:t>
            </a:r>
            <a:r>
              <a:rPr lang="tr-TR" sz="2000" b="1" u="sng" dirty="0">
                <a:solidFill>
                  <a:srgbClr val="002060"/>
                </a:solidFill>
                <a:latin typeface="Arial Black" pitchFamily="34" charset="0"/>
              </a:rPr>
              <a:t>İLE İŞARETLİ ALANLARIN DOLDURULMASI ZORUNLUDUR</a:t>
            </a:r>
          </a:p>
        </p:txBody>
      </p:sp>
      <p:sp>
        <p:nvSpPr>
          <p:cNvPr id="14" name="13 Sol Ok"/>
          <p:cNvSpPr/>
          <p:nvPr/>
        </p:nvSpPr>
        <p:spPr>
          <a:xfrm>
            <a:off x="8720051" y="2568633"/>
            <a:ext cx="2261062" cy="6317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b="1" dirty="0">
                <a:solidFill>
                  <a:srgbClr val="FF0000"/>
                </a:solidFill>
              </a:rPr>
              <a:t>BU ALANDA BULUNAN DERNEK BİLGİLERİ OTOMATİK GELECEKTİR.</a:t>
            </a:r>
          </a:p>
        </p:txBody>
      </p:sp>
      <p:sp>
        <p:nvSpPr>
          <p:cNvPr id="15" name="14 Yukarı Ok"/>
          <p:cNvSpPr/>
          <p:nvPr/>
        </p:nvSpPr>
        <p:spPr>
          <a:xfrm>
            <a:off x="8196349" y="3873732"/>
            <a:ext cx="473825" cy="1039091"/>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6" name="15 Dikdörtgen"/>
          <p:cNvSpPr/>
          <p:nvPr/>
        </p:nvSpPr>
        <p:spPr>
          <a:xfrm>
            <a:off x="4788132" y="4106488"/>
            <a:ext cx="2069869" cy="9393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tr-TR" sz="1200" dirty="0">
                <a:solidFill>
                  <a:srgbClr val="FF0000"/>
                </a:solidFill>
              </a:rPr>
              <a:t>* Faaliyetin Yürütüldüğü İl</a:t>
            </a:r>
          </a:p>
          <a:p>
            <a:pPr algn="just"/>
            <a:r>
              <a:rPr lang="tr-TR" sz="1200" dirty="0">
                <a:solidFill>
                  <a:srgbClr val="FF0000"/>
                </a:solidFill>
              </a:rPr>
              <a:t>* Faaliyetin Yürütüldüğü İlçe</a:t>
            </a:r>
          </a:p>
          <a:p>
            <a:pPr algn="just"/>
            <a:r>
              <a:rPr lang="tr-TR" sz="1200" dirty="0">
                <a:solidFill>
                  <a:srgbClr val="FF0000"/>
                </a:solidFill>
              </a:rPr>
              <a:t>* Faaliyet Yardım Türü</a:t>
            </a:r>
          </a:p>
        </p:txBody>
      </p:sp>
      <p:sp>
        <p:nvSpPr>
          <p:cNvPr id="19" name="18 Sol Yukarı Ok"/>
          <p:cNvSpPr/>
          <p:nvPr/>
        </p:nvSpPr>
        <p:spPr>
          <a:xfrm>
            <a:off x="6891251" y="3607724"/>
            <a:ext cx="1105592" cy="648392"/>
          </a:xfrm>
          <a:prstGeom prst="lef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p>
        </p:txBody>
      </p:sp>
      <p:sp>
        <p:nvSpPr>
          <p:cNvPr id="20" name="19 Yukarı Aşağı Ok"/>
          <p:cNvSpPr/>
          <p:nvPr/>
        </p:nvSpPr>
        <p:spPr>
          <a:xfrm>
            <a:off x="5669279" y="3582786"/>
            <a:ext cx="290946" cy="606830"/>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p>
        </p:txBody>
      </p:sp>
      <p:sp>
        <p:nvSpPr>
          <p:cNvPr id="22" name="21 Sol Yukarı Ok"/>
          <p:cNvSpPr/>
          <p:nvPr/>
        </p:nvSpPr>
        <p:spPr>
          <a:xfrm rot="5400000">
            <a:off x="3890356" y="3798916"/>
            <a:ext cx="1039091" cy="498764"/>
          </a:xfrm>
          <a:prstGeom prst="lef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27497585"/>
      </p:ext>
    </p:extLst>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a:extLst>
              <a:ext uri="{FF2B5EF4-FFF2-40B4-BE49-F238E27FC236}">
                <a16:creationId xmlns:a16="http://schemas.microsoft.com/office/drawing/2014/main" id="{DF42C249-51B4-1241-B7EC-08C1B8908718}"/>
              </a:ext>
            </a:extLst>
          </p:cNvPr>
          <p:cNvSpPr txBox="1">
            <a:spLocks/>
          </p:cNvSpPr>
          <p:nvPr/>
        </p:nvSpPr>
        <p:spPr>
          <a:xfrm>
            <a:off x="726256" y="1715536"/>
            <a:ext cx="10739488" cy="3426928"/>
          </a:xfrm>
          <a:prstGeom prst="rect">
            <a:avLst/>
          </a:prstGeom>
        </p:spPr>
        <p:txBody>
          <a:bodyPr>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tr-TR" sz="2000" i="1" dirty="0">
              <a:solidFill>
                <a:srgbClr val="FF0000"/>
              </a:solidFill>
              <a:latin typeface="Arial Black" pitchFamily="34" charset="0"/>
            </a:endParaRPr>
          </a:p>
          <a:p>
            <a:pPr algn="just"/>
            <a:endParaRPr lang="tr-TR" sz="2000" i="1" dirty="0">
              <a:solidFill>
                <a:srgbClr val="FF0000"/>
              </a:solidFill>
              <a:latin typeface="Arial Black" pitchFamily="34" charset="0"/>
            </a:endParaRPr>
          </a:p>
          <a:p>
            <a:pPr algn="just"/>
            <a:endParaRPr lang="tr-TR" sz="2000" i="1" dirty="0">
              <a:solidFill>
                <a:srgbClr val="FF0000"/>
              </a:solidFill>
              <a:latin typeface="Arial Black" pitchFamily="34" charset="0"/>
            </a:endParaRPr>
          </a:p>
          <a:p>
            <a:pPr marL="0" indent="0" algn="just">
              <a:buNone/>
            </a:pPr>
            <a:endParaRPr lang="tr-TR" sz="2000" dirty="0"/>
          </a:p>
        </p:txBody>
      </p:sp>
      <p:sp>
        <p:nvSpPr>
          <p:cNvPr id="3" name="Metin kutusu 2">
            <a:extLst>
              <a:ext uri="{FF2B5EF4-FFF2-40B4-BE49-F238E27FC236}">
                <a16:creationId xmlns:a16="http://schemas.microsoft.com/office/drawing/2014/main" id="{E4099F2B-1E0E-2B45-82D4-A775DA722DD7}"/>
              </a:ext>
            </a:extLst>
          </p:cNvPr>
          <p:cNvSpPr txBox="1"/>
          <p:nvPr/>
        </p:nvSpPr>
        <p:spPr>
          <a:xfrm>
            <a:off x="1858551" y="392824"/>
            <a:ext cx="5952142" cy="461665"/>
          </a:xfrm>
          <a:prstGeom prst="rect">
            <a:avLst/>
          </a:prstGeom>
          <a:noFill/>
        </p:spPr>
        <p:txBody>
          <a:bodyPr wrap="none" rtlCol="0" anchor="ctr">
            <a:spAutoFit/>
          </a:bodyPr>
          <a:lstStyle>
            <a:defPPr>
              <a:defRPr lang="tr-TR"/>
            </a:defPPr>
            <a:lvl1pPr>
              <a:defRPr sz="2400"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srgbClr val="002060"/>
                </a:solidFill>
                <a:latin typeface="Arial Black" pitchFamily="34" charset="0"/>
              </a:rPr>
              <a:t>AFET FAALİYET BİLDİRİM EKRANI</a:t>
            </a:r>
          </a:p>
        </p:txBody>
      </p:sp>
      <p:pic>
        <p:nvPicPr>
          <p:cNvPr id="3075" name="Picture 3"/>
          <p:cNvPicPr>
            <a:picLocks noChangeAspect="1" noChangeArrowheads="1"/>
          </p:cNvPicPr>
          <p:nvPr/>
        </p:nvPicPr>
        <p:blipFill>
          <a:blip r:embed="rId2" cstate="print"/>
          <a:srcRect/>
          <a:stretch>
            <a:fillRect/>
          </a:stretch>
        </p:blipFill>
        <p:spPr bwMode="auto">
          <a:xfrm>
            <a:off x="816756" y="1326367"/>
            <a:ext cx="10707149" cy="5338119"/>
          </a:xfrm>
          <a:prstGeom prst="rect">
            <a:avLst/>
          </a:prstGeom>
          <a:ln>
            <a:noFill/>
          </a:ln>
          <a:effectLst>
            <a:outerShdw blurRad="190500" algn="tl" rotWithShape="0">
              <a:srgbClr val="000000">
                <a:alpha val="70000"/>
              </a:srgbClr>
            </a:outerShdw>
          </a:effectLst>
        </p:spPr>
      </p:pic>
      <p:sp>
        <p:nvSpPr>
          <p:cNvPr id="6" name="5 Dikdörtgen"/>
          <p:cNvSpPr/>
          <p:nvPr/>
        </p:nvSpPr>
        <p:spPr>
          <a:xfrm>
            <a:off x="2660822" y="2767914"/>
            <a:ext cx="1787610" cy="1400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7" name="6 Dikdörtgen"/>
          <p:cNvSpPr/>
          <p:nvPr/>
        </p:nvSpPr>
        <p:spPr>
          <a:xfrm>
            <a:off x="4646141" y="2759676"/>
            <a:ext cx="1779373" cy="13180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8" name="7 Dikdörtgen"/>
          <p:cNvSpPr/>
          <p:nvPr/>
        </p:nvSpPr>
        <p:spPr>
          <a:xfrm>
            <a:off x="6582032" y="2767913"/>
            <a:ext cx="1771136" cy="1235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9" name="8 Dikdörtgen"/>
          <p:cNvSpPr/>
          <p:nvPr/>
        </p:nvSpPr>
        <p:spPr>
          <a:xfrm>
            <a:off x="2693773" y="3031524"/>
            <a:ext cx="1738184" cy="1400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0" name="9 Dikdörtgen"/>
          <p:cNvSpPr/>
          <p:nvPr/>
        </p:nvSpPr>
        <p:spPr>
          <a:xfrm>
            <a:off x="4596714" y="3048000"/>
            <a:ext cx="1812324" cy="1235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1" name="10 Dikdörtgen"/>
          <p:cNvSpPr/>
          <p:nvPr/>
        </p:nvSpPr>
        <p:spPr>
          <a:xfrm>
            <a:off x="6606746" y="3072714"/>
            <a:ext cx="1762897" cy="988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12" name="11 Sol Ok"/>
          <p:cNvSpPr/>
          <p:nvPr/>
        </p:nvSpPr>
        <p:spPr>
          <a:xfrm>
            <a:off x="8682680" y="4959178"/>
            <a:ext cx="897925" cy="42013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13" name="12 Dikdörtgen"/>
          <p:cNvSpPr/>
          <p:nvPr/>
        </p:nvSpPr>
        <p:spPr>
          <a:xfrm>
            <a:off x="807308" y="1318055"/>
            <a:ext cx="10717427" cy="601362"/>
          </a:xfrm>
          <a:prstGeom prst="rect">
            <a:avLst/>
          </a:prstGeom>
        </p:spPr>
        <p:style>
          <a:lnRef idx="2">
            <a:schemeClr val="accent5"/>
          </a:lnRef>
          <a:fillRef idx="1003">
            <a:schemeClr val="lt2"/>
          </a:fillRef>
          <a:effectRef idx="0">
            <a:schemeClr val="accent5"/>
          </a:effectRef>
          <a:fontRef idx="minor">
            <a:schemeClr val="dk1"/>
          </a:fontRef>
        </p:style>
        <p:txBody>
          <a:bodyPr rtlCol="0" anchor="ctr"/>
          <a:lstStyle/>
          <a:p>
            <a:pPr algn="ctr"/>
            <a:endParaRPr lang="tr-TR"/>
          </a:p>
        </p:txBody>
      </p:sp>
      <p:sp>
        <p:nvSpPr>
          <p:cNvPr id="14" name="13 Sol Ok"/>
          <p:cNvSpPr/>
          <p:nvPr/>
        </p:nvSpPr>
        <p:spPr>
          <a:xfrm>
            <a:off x="8420792" y="2701636"/>
            <a:ext cx="2310938" cy="6733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a:solidFill>
                  <a:srgbClr val="FF0000"/>
                </a:solidFill>
              </a:rPr>
              <a:t>BİLGİLER OTOMATİK GELECEKTİR.</a:t>
            </a:r>
          </a:p>
        </p:txBody>
      </p:sp>
      <p:sp>
        <p:nvSpPr>
          <p:cNvPr id="15" name="14 Sol Ok"/>
          <p:cNvSpPr/>
          <p:nvPr/>
        </p:nvSpPr>
        <p:spPr>
          <a:xfrm>
            <a:off x="6808124" y="3873731"/>
            <a:ext cx="3233651" cy="6816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b="1" dirty="0">
                <a:solidFill>
                  <a:srgbClr val="FF0000"/>
                </a:solidFill>
              </a:rPr>
              <a:t>(*) İLE İŞARETLİ ALANLARIN DOLDURULMASI ZORUNLUDUR.</a:t>
            </a:r>
          </a:p>
        </p:txBody>
      </p:sp>
      <p:sp>
        <p:nvSpPr>
          <p:cNvPr id="16" name="15 Dikdörtgen"/>
          <p:cNvSpPr/>
          <p:nvPr/>
        </p:nvSpPr>
        <p:spPr>
          <a:xfrm>
            <a:off x="5228705" y="5544589"/>
            <a:ext cx="4946073" cy="6899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a:solidFill>
                  <a:srgbClr val="FF0000"/>
                </a:solidFill>
                <a:latin typeface="Arial Black" pitchFamily="34" charset="0"/>
              </a:rPr>
              <a:t>KAYDET BUTON İLE BİLDİRİM TAMAMLANMIŞ OLUR.</a:t>
            </a:r>
          </a:p>
        </p:txBody>
      </p:sp>
    </p:spTree>
    <p:extLst>
      <p:ext uri="{BB962C8B-B14F-4D97-AF65-F5344CB8AC3E}">
        <p14:creationId xmlns:p14="http://schemas.microsoft.com/office/powerpoint/2010/main" val="527497585"/>
      </p:ext>
    </p:extLst>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0C43D-F336-3B6C-E7D7-4BF8DCC9ADF3}"/>
            </a:ext>
          </a:extLst>
        </p:cNvPr>
        <p:cNvGrpSpPr/>
        <p:nvPr/>
      </p:nvGrpSpPr>
      <p:grpSpPr>
        <a:xfrm>
          <a:off x="0" y="0"/>
          <a:ext cx="0" cy="0"/>
          <a:chOff x="0" y="0"/>
          <a:chExt cx="0" cy="0"/>
        </a:xfrm>
      </p:grpSpPr>
      <p:sp>
        <p:nvSpPr>
          <p:cNvPr id="6" name="Dikdörtgen 5">
            <a:extLst>
              <a:ext uri="{FF2B5EF4-FFF2-40B4-BE49-F238E27FC236}">
                <a16:creationId xmlns:a16="http://schemas.microsoft.com/office/drawing/2014/main" id="{976BCCF4-5911-166A-CFD2-B7BA731D3E21}"/>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a:extLst>
              <a:ext uri="{FF2B5EF4-FFF2-40B4-BE49-F238E27FC236}">
                <a16:creationId xmlns:a16="http://schemas.microsoft.com/office/drawing/2014/main" id="{C0AC3095-2F0A-34B7-7080-68C35F61031D}"/>
              </a:ext>
            </a:extLst>
          </p:cNvPr>
          <p:cNvSpPr/>
          <p:nvPr/>
        </p:nvSpPr>
        <p:spPr>
          <a:xfrm>
            <a:off x="484909" y="473826"/>
            <a:ext cx="11222182" cy="591034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a:extLst>
              <a:ext uri="{FF2B5EF4-FFF2-40B4-BE49-F238E27FC236}">
                <a16:creationId xmlns:a16="http://schemas.microsoft.com/office/drawing/2014/main" id="{88A71B85-72B1-5A84-E5FC-73C1B5EE83F4}"/>
              </a:ext>
            </a:extLst>
          </p:cNvPr>
          <p:cNvSpPr/>
          <p:nvPr/>
        </p:nvSpPr>
        <p:spPr>
          <a:xfrm>
            <a:off x="4944687" y="0"/>
            <a:ext cx="2030845" cy="185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Resim 8">
            <a:extLst>
              <a:ext uri="{FF2B5EF4-FFF2-40B4-BE49-F238E27FC236}">
                <a16:creationId xmlns:a16="http://schemas.microsoft.com/office/drawing/2014/main" id="{D1F910BF-F06D-AC12-1957-994FC096D16E}"/>
              </a:ext>
            </a:extLst>
          </p:cNvPr>
          <p:cNvPicPr>
            <a:picLocks noChangeAspect="1"/>
          </p:cNvPicPr>
          <p:nvPr/>
        </p:nvPicPr>
        <p:blipFill>
          <a:blip r:embed="rId2" cstate="print"/>
          <a:stretch>
            <a:fillRect/>
          </a:stretch>
        </p:blipFill>
        <p:spPr>
          <a:xfrm>
            <a:off x="4944687" y="5510158"/>
            <a:ext cx="2030845" cy="565638"/>
          </a:xfrm>
          <a:prstGeom prst="rect">
            <a:avLst/>
          </a:prstGeom>
        </p:spPr>
      </p:pic>
      <p:pic>
        <p:nvPicPr>
          <p:cNvPr id="11" name="Resim 10">
            <a:extLst>
              <a:ext uri="{FF2B5EF4-FFF2-40B4-BE49-F238E27FC236}">
                <a16:creationId xmlns:a16="http://schemas.microsoft.com/office/drawing/2014/main" id="{41B420E3-CDD3-EB60-CD58-AD46A994E018}"/>
              </a:ext>
            </a:extLst>
          </p:cNvPr>
          <p:cNvPicPr>
            <a:picLocks noChangeAspect="1"/>
          </p:cNvPicPr>
          <p:nvPr/>
        </p:nvPicPr>
        <p:blipFill>
          <a:blip r:embed="rId3" cstate="print"/>
          <a:stretch>
            <a:fillRect/>
          </a:stretch>
        </p:blipFill>
        <p:spPr>
          <a:xfrm>
            <a:off x="5166148" y="286706"/>
            <a:ext cx="1738932" cy="1245075"/>
          </a:xfrm>
          <a:prstGeom prst="rect">
            <a:avLst/>
          </a:prstGeom>
        </p:spPr>
      </p:pic>
      <p:sp>
        <p:nvSpPr>
          <p:cNvPr id="12" name="Metin kutusu 11">
            <a:extLst>
              <a:ext uri="{FF2B5EF4-FFF2-40B4-BE49-F238E27FC236}">
                <a16:creationId xmlns:a16="http://schemas.microsoft.com/office/drawing/2014/main" id="{92A2D1F5-1A2B-6CB7-9C09-761715BBC777}"/>
              </a:ext>
            </a:extLst>
          </p:cNvPr>
          <p:cNvSpPr txBox="1"/>
          <p:nvPr/>
        </p:nvSpPr>
        <p:spPr>
          <a:xfrm>
            <a:off x="989788" y="2211185"/>
            <a:ext cx="10091651" cy="2246769"/>
          </a:xfrm>
          <a:prstGeom prst="rect">
            <a:avLst/>
          </a:prstGeom>
          <a:noFill/>
        </p:spPr>
        <p:txBody>
          <a:bodyPr wrap="square" rtlCol="0">
            <a:spAutoFit/>
          </a:bodyPr>
          <a:lstStyle/>
          <a:p>
            <a:pPr algn="ctr"/>
            <a:r>
              <a:rPr lang="tr-TR" sz="2800" b="1" dirty="0">
                <a:solidFill>
                  <a:schemeClr val="bg1"/>
                </a:solidFill>
                <a:latin typeface="Times New Roman" pitchFamily="18" charset="0"/>
                <a:cs typeface="Times New Roman" pitchFamily="18" charset="0"/>
              </a:rPr>
              <a:t>2. Konu Başlığımız</a:t>
            </a:r>
          </a:p>
          <a:p>
            <a:pPr algn="ctr"/>
            <a:endParaRPr lang="tr-TR" sz="2800" b="1" dirty="0">
              <a:solidFill>
                <a:schemeClr val="bg1"/>
              </a:solidFill>
              <a:latin typeface="Times New Roman" pitchFamily="18" charset="0"/>
              <a:cs typeface="Times New Roman" pitchFamily="18" charset="0"/>
            </a:endParaRPr>
          </a:p>
          <a:p>
            <a:pPr algn="ctr"/>
            <a:r>
              <a:rPr lang="tr-TR" sz="2800" b="1" dirty="0">
                <a:solidFill>
                  <a:schemeClr val="bg1"/>
                </a:solidFill>
                <a:latin typeface="Times New Roman" pitchFamily="18" charset="0"/>
                <a:cs typeface="Times New Roman" pitchFamily="18" charset="0"/>
              </a:rPr>
              <a:t>Genel Kurul Sonuç Bildirim Ekranı </a:t>
            </a:r>
          </a:p>
          <a:p>
            <a:pPr algn="ctr"/>
            <a:r>
              <a:rPr lang="tr-TR" sz="2800" b="1" dirty="0">
                <a:solidFill>
                  <a:schemeClr val="bg1"/>
                </a:solidFill>
                <a:latin typeface="Times New Roman" pitchFamily="18" charset="0"/>
                <a:cs typeface="Times New Roman" pitchFamily="18" charset="0"/>
              </a:rPr>
              <a:t>ve </a:t>
            </a:r>
          </a:p>
          <a:p>
            <a:pPr algn="ctr"/>
            <a:r>
              <a:rPr lang="tr-TR" sz="2800" b="1" dirty="0">
                <a:solidFill>
                  <a:schemeClr val="bg1"/>
                </a:solidFill>
                <a:latin typeface="Times New Roman" pitchFamily="18" charset="0"/>
                <a:cs typeface="Times New Roman" pitchFamily="18" charset="0"/>
              </a:rPr>
              <a:t>Bildirim Süreleri</a:t>
            </a:r>
          </a:p>
        </p:txBody>
      </p:sp>
      <p:sp>
        <p:nvSpPr>
          <p:cNvPr id="2" name="Slayt Numarası Yer Tutucusu 1">
            <a:extLst>
              <a:ext uri="{FF2B5EF4-FFF2-40B4-BE49-F238E27FC236}">
                <a16:creationId xmlns:a16="http://schemas.microsoft.com/office/drawing/2014/main" id="{0FCC5703-16A1-7E55-921A-D6C8220BBA0B}"/>
              </a:ext>
            </a:extLst>
          </p:cNvPr>
          <p:cNvSpPr>
            <a:spLocks noGrp="1"/>
          </p:cNvSpPr>
          <p:nvPr>
            <p:ph type="sldNum" sz="quarter" idx="12"/>
          </p:nvPr>
        </p:nvSpPr>
        <p:spPr/>
        <p:txBody>
          <a:bodyPr/>
          <a:lstStyle/>
          <a:p>
            <a:fld id="{488CBA7A-A615-9C49-86BA-F406D90224F1}" type="slidenum">
              <a:rPr lang="tr-TR" smtClean="0"/>
              <a:pPr/>
              <a:t>8</a:t>
            </a:fld>
            <a:r>
              <a:rPr lang="tr-TR"/>
              <a:t>/27</a:t>
            </a:r>
            <a:endParaRPr lang="tr-TR" dirty="0"/>
          </a:p>
        </p:txBody>
      </p:sp>
    </p:spTree>
    <p:extLst>
      <p:ext uri="{BB962C8B-B14F-4D97-AF65-F5344CB8AC3E}">
        <p14:creationId xmlns:p14="http://schemas.microsoft.com/office/powerpoint/2010/main" val="1494303562"/>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4294967295"/>
          </p:nvPr>
        </p:nvSpPr>
        <p:spPr/>
        <p:txBody>
          <a:bodyPr/>
          <a:lstStyle/>
          <a:p>
            <a:endParaRPr lang="tr-TR" dirty="0"/>
          </a:p>
          <a:p>
            <a:endParaRPr lang="tr-TR" dirty="0"/>
          </a:p>
        </p:txBody>
      </p:sp>
      <p:sp>
        <p:nvSpPr>
          <p:cNvPr id="5" name="Metin kutusu 4">
            <a:extLst>
              <a:ext uri="{FF2B5EF4-FFF2-40B4-BE49-F238E27FC236}">
                <a16:creationId xmlns:a16="http://schemas.microsoft.com/office/drawing/2014/main" id="{590F0A71-A024-904F-A948-4D1CC4D88059}"/>
              </a:ext>
            </a:extLst>
          </p:cNvPr>
          <p:cNvSpPr txBox="1"/>
          <p:nvPr/>
        </p:nvSpPr>
        <p:spPr>
          <a:xfrm>
            <a:off x="1962421" y="427926"/>
            <a:ext cx="6271717" cy="400110"/>
          </a:xfrm>
          <a:prstGeom prst="rect">
            <a:avLst/>
          </a:prstGeom>
          <a:noFill/>
        </p:spPr>
        <p:txBody>
          <a:bodyPr wrap="none" rtlCol="0" anchor="ctr">
            <a:spAutoFit/>
          </a:bodyPr>
          <a:lstStyle/>
          <a:p>
            <a:r>
              <a:rPr lang="tr-TR" sz="2000" b="1" dirty="0">
                <a:solidFill>
                  <a:srgbClr val="002060"/>
                </a:solidFill>
                <a:latin typeface="Arial Black" pitchFamily="34" charset="0"/>
                <a:cs typeface="Times New Roman" pitchFamily="18" charset="0"/>
              </a:rPr>
              <a:t>GENEL KURUL SONUÇ BİLDİRİM SÜRELERİ</a:t>
            </a:r>
            <a:endParaRPr lang="tr-TR" sz="2000" b="1" dirty="0">
              <a:solidFill>
                <a:srgbClr val="002060"/>
              </a:solidFill>
              <a:latin typeface="Arial Black" pitchFamily="34" charset="0"/>
            </a:endParaRPr>
          </a:p>
        </p:txBody>
      </p:sp>
      <p:sp>
        <p:nvSpPr>
          <p:cNvPr id="7" name="6 Dikdörtgen"/>
          <p:cNvSpPr/>
          <p:nvPr/>
        </p:nvSpPr>
        <p:spPr>
          <a:xfrm>
            <a:off x="675503" y="1859340"/>
            <a:ext cx="10840994" cy="1200329"/>
          </a:xfrm>
          <a:prstGeom prst="rect">
            <a:avLst/>
          </a:prstGeom>
        </p:spPr>
        <p:txBody>
          <a:bodyPr wrap="square">
            <a:spAutoFit/>
          </a:bodyPr>
          <a:lstStyle/>
          <a:p>
            <a:pPr algn="just"/>
            <a:endParaRPr lang="tr-TR" dirty="0">
              <a:solidFill>
                <a:schemeClr val="tx2"/>
              </a:solidFill>
              <a:latin typeface="Arial Black" pitchFamily="34" charset="0"/>
            </a:endParaRPr>
          </a:p>
          <a:p>
            <a:pPr algn="just"/>
            <a:endParaRPr lang="tr-TR" dirty="0">
              <a:solidFill>
                <a:schemeClr val="tx2"/>
              </a:solidFill>
              <a:latin typeface="Arial Black" pitchFamily="34" charset="0"/>
            </a:endParaRPr>
          </a:p>
          <a:p>
            <a:pPr algn="just"/>
            <a:endParaRPr lang="tr-TR" dirty="0">
              <a:solidFill>
                <a:schemeClr val="tx2"/>
              </a:solidFill>
              <a:latin typeface="Arial Black" pitchFamily="34" charset="0"/>
            </a:endParaRPr>
          </a:p>
          <a:p>
            <a:pPr algn="just"/>
            <a:endParaRPr lang="tr-TR" dirty="0">
              <a:solidFill>
                <a:schemeClr val="tx2"/>
              </a:solidFill>
              <a:latin typeface="Arial Black" pitchFamily="34" charset="0"/>
            </a:endParaRPr>
          </a:p>
        </p:txBody>
      </p:sp>
      <p:sp>
        <p:nvSpPr>
          <p:cNvPr id="8" name="7 Yuvarlatılmış Dikdörtgen"/>
          <p:cNvSpPr/>
          <p:nvPr/>
        </p:nvSpPr>
        <p:spPr>
          <a:xfrm>
            <a:off x="939338" y="1886988"/>
            <a:ext cx="10232967" cy="4214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a:solidFill>
                  <a:srgbClr val="002060"/>
                </a:solidFill>
                <a:latin typeface="Arial Black" pitchFamily="34" charset="0"/>
              </a:rPr>
              <a:t>Dernekler Yönetmeliği’nin 17. maddesinde belirtildiği üzere dernekler; Olağan veya olağanüstü genel kurul toplantılarını izleyen </a:t>
            </a:r>
            <a:r>
              <a:rPr lang="tr-TR" dirty="0">
                <a:solidFill>
                  <a:srgbClr val="FF0000"/>
                </a:solidFill>
                <a:latin typeface="Arial Black" pitchFamily="34" charset="0"/>
              </a:rPr>
              <a:t>“</a:t>
            </a:r>
            <a:r>
              <a:rPr lang="tr-TR" sz="2400" u="sng" dirty="0">
                <a:solidFill>
                  <a:srgbClr val="FF0000"/>
                </a:solidFill>
                <a:latin typeface="Arial Black" pitchFamily="34" charset="0"/>
              </a:rPr>
              <a:t>kırk beş”</a:t>
            </a:r>
            <a:r>
              <a:rPr lang="tr-TR" sz="2400" dirty="0">
                <a:solidFill>
                  <a:srgbClr val="002060"/>
                </a:solidFill>
                <a:latin typeface="Arial Black" pitchFamily="34" charset="0"/>
              </a:rPr>
              <a:t> </a:t>
            </a:r>
            <a:r>
              <a:rPr lang="tr-TR" dirty="0">
                <a:solidFill>
                  <a:srgbClr val="002060"/>
                </a:solidFill>
                <a:latin typeface="Arial Black" pitchFamily="34" charset="0"/>
              </a:rPr>
              <a:t>gün içinde, yönetim ve denetim kurulları ile diğer organlara seçilen asıl ve yedek üyeleri içeren Genel Kurul Sonuç Bildirimini mülki idare amirliğine bildirmekle yükümlüdürler. </a:t>
            </a:r>
            <a:endParaRPr lang="tr-TR" dirty="0">
              <a:solidFill>
                <a:srgbClr val="002060"/>
              </a:solidFill>
            </a:endParaRPr>
          </a:p>
        </p:txBody>
      </p:sp>
    </p:spTree>
    <p:extLst>
      <p:ext uri="{BB962C8B-B14F-4D97-AF65-F5344CB8AC3E}">
        <p14:creationId xmlns:p14="http://schemas.microsoft.com/office/powerpoint/2010/main" val="3341422508"/>
      </p:ext>
    </p:extLst>
  </p:cSld>
  <p:clrMapOvr>
    <a:masterClrMapping/>
  </p:clrMapOvr>
  <p:transition spd="slow">
    <p:wipe dir="r"/>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1585</Words>
  <Application>Microsoft Office PowerPoint</Application>
  <PresentationFormat>Geniş ekran</PresentationFormat>
  <Paragraphs>309</Paragraphs>
  <Slides>56</Slides>
  <Notes>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56</vt:i4>
      </vt:variant>
    </vt:vector>
  </HeadingPairs>
  <TitlesOfParts>
    <vt:vector size="62" baseType="lpstr">
      <vt:lpstr>Arial</vt:lpstr>
      <vt:lpstr>Arial Black</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Özgür AKGÜL</dc:creator>
  <cp:lastModifiedBy>Bilgen TINAS</cp:lastModifiedBy>
  <cp:revision>245</cp:revision>
  <dcterms:created xsi:type="dcterms:W3CDTF">2022-01-11T06:56:28Z</dcterms:created>
  <dcterms:modified xsi:type="dcterms:W3CDTF">2024-04-25T07:51:27Z</dcterms:modified>
</cp:coreProperties>
</file>