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256" r:id="rId2"/>
    <p:sldId id="497" r:id="rId3"/>
    <p:sldId id="377" r:id="rId4"/>
    <p:sldId id="511" r:id="rId5"/>
    <p:sldId id="459" r:id="rId6"/>
    <p:sldId id="471" r:id="rId7"/>
    <p:sldId id="472" r:id="rId8"/>
    <p:sldId id="485" r:id="rId9"/>
    <p:sldId id="495" r:id="rId10"/>
    <p:sldId id="493" r:id="rId11"/>
    <p:sldId id="486" r:id="rId12"/>
    <p:sldId id="496" r:id="rId13"/>
    <p:sldId id="487" r:id="rId14"/>
    <p:sldId id="488" r:id="rId15"/>
    <p:sldId id="489" r:id="rId16"/>
    <p:sldId id="490" r:id="rId17"/>
    <p:sldId id="492" r:id="rId18"/>
    <p:sldId id="516" r:id="rId19"/>
    <p:sldId id="464" r:id="rId20"/>
    <p:sldId id="465" r:id="rId21"/>
    <p:sldId id="466" r:id="rId22"/>
    <p:sldId id="503" r:id="rId23"/>
    <p:sldId id="520" r:id="rId24"/>
    <p:sldId id="461" r:id="rId25"/>
    <p:sldId id="468" r:id="rId26"/>
    <p:sldId id="513" r:id="rId27"/>
    <p:sldId id="480" r:id="rId28"/>
    <p:sldId id="501" r:id="rId29"/>
    <p:sldId id="502" r:id="rId30"/>
    <p:sldId id="481" r:id="rId31"/>
    <p:sldId id="463" r:id="rId32"/>
    <p:sldId id="482" r:id="rId33"/>
    <p:sldId id="498" r:id="rId34"/>
    <p:sldId id="499" r:id="rId35"/>
    <p:sldId id="474" r:id="rId36"/>
    <p:sldId id="512" r:id="rId37"/>
    <p:sldId id="475" r:id="rId38"/>
    <p:sldId id="476" r:id="rId39"/>
    <p:sldId id="477" r:id="rId40"/>
    <p:sldId id="478" r:id="rId41"/>
    <p:sldId id="483" r:id="rId42"/>
    <p:sldId id="484" r:id="rId43"/>
    <p:sldId id="505" r:id="rId44"/>
    <p:sldId id="506" r:id="rId45"/>
    <p:sldId id="519" r:id="rId46"/>
    <p:sldId id="508" r:id="rId47"/>
    <p:sldId id="479" r:id="rId48"/>
    <p:sldId id="504" r:id="rId49"/>
    <p:sldId id="521" r:id="rId50"/>
    <p:sldId id="522" r:id="rId51"/>
    <p:sldId id="523" r:id="rId5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5" autoAdjust="0"/>
    <p:restoredTop sz="94660"/>
  </p:normalViewPr>
  <p:slideViewPr>
    <p:cSldViewPr snapToGrid="0">
      <p:cViewPr varScale="1">
        <p:scale>
          <a:sx n="73" d="100"/>
          <a:sy n="73" d="100"/>
        </p:scale>
        <p:origin x="84" y="4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56AADDB2-5994-4126-98D0-2920F0F08F5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a:extLst>
              <a:ext uri="{FF2B5EF4-FFF2-40B4-BE49-F238E27FC236}">
                <a16:creationId xmlns:a16="http://schemas.microsoft.com/office/drawing/2014/main" id="{1047034E-4BF7-451C-8182-EC3A628CA7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3AF9F2-978A-4EAB-8315-21DB6D9163BA}" type="datetimeFigureOut">
              <a:rPr lang="tr-TR" smtClean="0"/>
              <a:t>29.04.2024</a:t>
            </a:fld>
            <a:endParaRPr lang="tr-TR"/>
          </a:p>
        </p:txBody>
      </p:sp>
      <p:sp>
        <p:nvSpPr>
          <p:cNvPr id="4" name="Alt Bilgi Yer Tutucusu 3">
            <a:extLst>
              <a:ext uri="{FF2B5EF4-FFF2-40B4-BE49-F238E27FC236}">
                <a16:creationId xmlns:a16="http://schemas.microsoft.com/office/drawing/2014/main" id="{F65294CA-4936-4EFC-9A7F-4F163FFF792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a:extLst>
              <a:ext uri="{FF2B5EF4-FFF2-40B4-BE49-F238E27FC236}">
                <a16:creationId xmlns:a16="http://schemas.microsoft.com/office/drawing/2014/main" id="{A2C1E82E-2D97-4FCA-8B5D-5FDE6285AC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805BA0-E1C9-490F-AF21-5C702379C3A8}" type="slidenum">
              <a:rPr lang="tr-TR" smtClean="0"/>
              <a:t>‹#›</a:t>
            </a:fld>
            <a:endParaRPr lang="tr-TR"/>
          </a:p>
        </p:txBody>
      </p:sp>
    </p:spTree>
    <p:extLst>
      <p:ext uri="{BB962C8B-B14F-4D97-AF65-F5344CB8AC3E}">
        <p14:creationId xmlns:p14="http://schemas.microsoft.com/office/powerpoint/2010/main" val="40584837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CBE2C2-C580-430C-A845-1E651F4B4281}" type="datetimeFigureOut">
              <a:rPr lang="tr-TR" smtClean="0"/>
              <a:pPr/>
              <a:t>29.04.2024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8D446A-EA82-4520-BEAD-2B37CDC063BA}" type="slidenum">
              <a:rPr lang="tr-TR" smtClean="0"/>
              <a:pPr/>
              <a:t>‹#›</a:t>
            </a:fld>
            <a:endParaRPr lang="tr-TR"/>
          </a:p>
        </p:txBody>
      </p:sp>
    </p:spTree>
    <p:extLst>
      <p:ext uri="{BB962C8B-B14F-4D97-AF65-F5344CB8AC3E}">
        <p14:creationId xmlns:p14="http://schemas.microsoft.com/office/powerpoint/2010/main" val="23699293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55FB3E9-4CE3-482C-B7C7-3336905D9469}" type="slidenum">
              <a:rPr lang="tr-TR" smtClean="0"/>
              <a:pPr/>
              <a:t>8</a:t>
            </a:fld>
            <a:endParaRPr lang="tr-TR"/>
          </a:p>
        </p:txBody>
      </p:sp>
    </p:spTree>
    <p:extLst>
      <p:ext uri="{BB962C8B-B14F-4D97-AF65-F5344CB8AC3E}">
        <p14:creationId xmlns:p14="http://schemas.microsoft.com/office/powerpoint/2010/main" val="4185592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55FB3E9-4CE3-482C-B7C7-3336905D9469}" type="slidenum">
              <a:rPr lang="tr-TR" smtClean="0"/>
              <a:pPr/>
              <a:t>17</a:t>
            </a:fld>
            <a:endParaRPr lang="tr-TR"/>
          </a:p>
        </p:txBody>
      </p:sp>
    </p:spTree>
    <p:extLst>
      <p:ext uri="{BB962C8B-B14F-4D97-AF65-F5344CB8AC3E}">
        <p14:creationId xmlns:p14="http://schemas.microsoft.com/office/powerpoint/2010/main" val="1364028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55FB3E9-4CE3-482C-B7C7-3336905D9469}" type="slidenum">
              <a:rPr lang="tr-TR" smtClean="0"/>
              <a:pPr/>
              <a:t>18</a:t>
            </a:fld>
            <a:endParaRPr lang="tr-TR"/>
          </a:p>
        </p:txBody>
      </p:sp>
    </p:spTree>
    <p:extLst>
      <p:ext uri="{BB962C8B-B14F-4D97-AF65-F5344CB8AC3E}">
        <p14:creationId xmlns:p14="http://schemas.microsoft.com/office/powerpoint/2010/main" val="1321200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55FB3E9-4CE3-482C-B7C7-3336905D9469}" type="slidenum">
              <a:rPr lang="tr-TR" smtClean="0"/>
              <a:pPr/>
              <a:t>19</a:t>
            </a:fld>
            <a:endParaRPr lang="tr-TR"/>
          </a:p>
        </p:txBody>
      </p:sp>
    </p:spTree>
    <p:extLst>
      <p:ext uri="{BB962C8B-B14F-4D97-AF65-F5344CB8AC3E}">
        <p14:creationId xmlns:p14="http://schemas.microsoft.com/office/powerpoint/2010/main" val="2544054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55FB3E9-4CE3-482C-B7C7-3336905D9469}" type="slidenum">
              <a:rPr lang="tr-TR" smtClean="0"/>
              <a:pPr/>
              <a:t>20</a:t>
            </a:fld>
            <a:endParaRPr lang="tr-TR"/>
          </a:p>
        </p:txBody>
      </p:sp>
    </p:spTree>
    <p:extLst>
      <p:ext uri="{BB962C8B-B14F-4D97-AF65-F5344CB8AC3E}">
        <p14:creationId xmlns:p14="http://schemas.microsoft.com/office/powerpoint/2010/main" val="375096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55FB3E9-4CE3-482C-B7C7-3336905D9469}" type="slidenum">
              <a:rPr lang="tr-TR" smtClean="0"/>
              <a:pPr/>
              <a:t>21</a:t>
            </a:fld>
            <a:endParaRPr lang="tr-TR"/>
          </a:p>
        </p:txBody>
      </p:sp>
    </p:spTree>
    <p:extLst>
      <p:ext uri="{BB962C8B-B14F-4D97-AF65-F5344CB8AC3E}">
        <p14:creationId xmlns:p14="http://schemas.microsoft.com/office/powerpoint/2010/main" val="2495028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55FB3E9-4CE3-482C-B7C7-3336905D9469}" type="slidenum">
              <a:rPr lang="tr-TR" smtClean="0"/>
              <a:pPr/>
              <a:t>22</a:t>
            </a:fld>
            <a:endParaRPr lang="tr-TR"/>
          </a:p>
        </p:txBody>
      </p:sp>
    </p:spTree>
    <p:extLst>
      <p:ext uri="{BB962C8B-B14F-4D97-AF65-F5344CB8AC3E}">
        <p14:creationId xmlns:p14="http://schemas.microsoft.com/office/powerpoint/2010/main" val="152126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55FB3E9-4CE3-482C-B7C7-3336905D9469}" type="slidenum">
              <a:rPr lang="tr-TR" smtClean="0"/>
              <a:pPr/>
              <a:t>24</a:t>
            </a:fld>
            <a:endParaRPr lang="tr-TR"/>
          </a:p>
        </p:txBody>
      </p:sp>
    </p:spTree>
    <p:extLst>
      <p:ext uri="{BB962C8B-B14F-4D97-AF65-F5344CB8AC3E}">
        <p14:creationId xmlns:p14="http://schemas.microsoft.com/office/powerpoint/2010/main" val="79468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55FB3E9-4CE3-482C-B7C7-3336905D9469}" type="slidenum">
              <a:rPr lang="tr-TR" smtClean="0"/>
              <a:pPr/>
              <a:t>25</a:t>
            </a:fld>
            <a:endParaRPr lang="tr-TR"/>
          </a:p>
        </p:txBody>
      </p:sp>
    </p:spTree>
    <p:extLst>
      <p:ext uri="{BB962C8B-B14F-4D97-AF65-F5344CB8AC3E}">
        <p14:creationId xmlns:p14="http://schemas.microsoft.com/office/powerpoint/2010/main" val="483470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55FB3E9-4CE3-482C-B7C7-3336905D9469}" type="slidenum">
              <a:rPr lang="tr-TR" smtClean="0"/>
              <a:pPr/>
              <a:t>26</a:t>
            </a:fld>
            <a:endParaRPr lang="tr-TR"/>
          </a:p>
        </p:txBody>
      </p:sp>
    </p:spTree>
    <p:extLst>
      <p:ext uri="{BB962C8B-B14F-4D97-AF65-F5344CB8AC3E}">
        <p14:creationId xmlns:p14="http://schemas.microsoft.com/office/powerpoint/2010/main" val="2688442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55FB3E9-4CE3-482C-B7C7-3336905D9469}" type="slidenum">
              <a:rPr lang="tr-TR" smtClean="0"/>
              <a:pPr/>
              <a:t>31</a:t>
            </a:fld>
            <a:endParaRPr lang="tr-TR"/>
          </a:p>
        </p:txBody>
      </p:sp>
    </p:spTree>
    <p:extLst>
      <p:ext uri="{BB962C8B-B14F-4D97-AF65-F5344CB8AC3E}">
        <p14:creationId xmlns:p14="http://schemas.microsoft.com/office/powerpoint/2010/main" val="658655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55FB3E9-4CE3-482C-B7C7-3336905D9469}" type="slidenum">
              <a:rPr lang="tr-TR" smtClean="0"/>
              <a:pPr/>
              <a:t>9</a:t>
            </a:fld>
            <a:endParaRPr lang="tr-TR"/>
          </a:p>
        </p:txBody>
      </p:sp>
    </p:spTree>
    <p:extLst>
      <p:ext uri="{BB962C8B-B14F-4D97-AF65-F5344CB8AC3E}">
        <p14:creationId xmlns:p14="http://schemas.microsoft.com/office/powerpoint/2010/main" val="3202547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55FB3E9-4CE3-482C-B7C7-3336905D9469}" type="slidenum">
              <a:rPr lang="tr-TR" smtClean="0"/>
              <a:pPr/>
              <a:t>34</a:t>
            </a:fld>
            <a:endParaRPr lang="tr-TR"/>
          </a:p>
        </p:txBody>
      </p:sp>
    </p:spTree>
    <p:extLst>
      <p:ext uri="{BB962C8B-B14F-4D97-AF65-F5344CB8AC3E}">
        <p14:creationId xmlns:p14="http://schemas.microsoft.com/office/powerpoint/2010/main" val="2176149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55FB3E9-4CE3-482C-B7C7-3336905D9469}" type="slidenum">
              <a:rPr lang="tr-TR" smtClean="0"/>
              <a:pPr/>
              <a:t>45</a:t>
            </a:fld>
            <a:endParaRPr lang="tr-TR"/>
          </a:p>
        </p:txBody>
      </p:sp>
    </p:spTree>
    <p:extLst>
      <p:ext uri="{BB962C8B-B14F-4D97-AF65-F5344CB8AC3E}">
        <p14:creationId xmlns:p14="http://schemas.microsoft.com/office/powerpoint/2010/main" val="3574633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55FB3E9-4CE3-482C-B7C7-3336905D9469}" type="slidenum">
              <a:rPr lang="tr-TR" smtClean="0"/>
              <a:pPr/>
              <a:t>10</a:t>
            </a:fld>
            <a:endParaRPr lang="tr-TR"/>
          </a:p>
        </p:txBody>
      </p:sp>
    </p:spTree>
    <p:extLst>
      <p:ext uri="{BB962C8B-B14F-4D97-AF65-F5344CB8AC3E}">
        <p14:creationId xmlns:p14="http://schemas.microsoft.com/office/powerpoint/2010/main" val="3770853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55FB3E9-4CE3-482C-B7C7-3336905D9469}" type="slidenum">
              <a:rPr lang="tr-TR" smtClean="0"/>
              <a:pPr/>
              <a:t>11</a:t>
            </a:fld>
            <a:endParaRPr lang="tr-TR"/>
          </a:p>
        </p:txBody>
      </p:sp>
    </p:spTree>
    <p:extLst>
      <p:ext uri="{BB962C8B-B14F-4D97-AF65-F5344CB8AC3E}">
        <p14:creationId xmlns:p14="http://schemas.microsoft.com/office/powerpoint/2010/main" val="3297506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55FB3E9-4CE3-482C-B7C7-3336905D9469}" type="slidenum">
              <a:rPr lang="tr-TR" smtClean="0"/>
              <a:pPr/>
              <a:t>12</a:t>
            </a:fld>
            <a:endParaRPr lang="tr-TR"/>
          </a:p>
        </p:txBody>
      </p:sp>
    </p:spTree>
    <p:extLst>
      <p:ext uri="{BB962C8B-B14F-4D97-AF65-F5344CB8AC3E}">
        <p14:creationId xmlns:p14="http://schemas.microsoft.com/office/powerpoint/2010/main" val="4147881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55FB3E9-4CE3-482C-B7C7-3336905D9469}" type="slidenum">
              <a:rPr lang="tr-TR" smtClean="0"/>
              <a:pPr/>
              <a:t>13</a:t>
            </a:fld>
            <a:endParaRPr lang="tr-TR"/>
          </a:p>
        </p:txBody>
      </p:sp>
    </p:spTree>
    <p:extLst>
      <p:ext uri="{BB962C8B-B14F-4D97-AF65-F5344CB8AC3E}">
        <p14:creationId xmlns:p14="http://schemas.microsoft.com/office/powerpoint/2010/main" val="2727784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55FB3E9-4CE3-482C-B7C7-3336905D9469}" type="slidenum">
              <a:rPr lang="tr-TR" smtClean="0"/>
              <a:pPr/>
              <a:t>14</a:t>
            </a:fld>
            <a:endParaRPr lang="tr-TR"/>
          </a:p>
        </p:txBody>
      </p:sp>
    </p:spTree>
    <p:extLst>
      <p:ext uri="{BB962C8B-B14F-4D97-AF65-F5344CB8AC3E}">
        <p14:creationId xmlns:p14="http://schemas.microsoft.com/office/powerpoint/2010/main" val="233113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55FB3E9-4CE3-482C-B7C7-3336905D9469}" type="slidenum">
              <a:rPr lang="tr-TR" smtClean="0"/>
              <a:pPr/>
              <a:t>15</a:t>
            </a:fld>
            <a:endParaRPr lang="tr-TR"/>
          </a:p>
        </p:txBody>
      </p:sp>
    </p:spTree>
    <p:extLst>
      <p:ext uri="{BB962C8B-B14F-4D97-AF65-F5344CB8AC3E}">
        <p14:creationId xmlns:p14="http://schemas.microsoft.com/office/powerpoint/2010/main" val="826560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55FB3E9-4CE3-482C-B7C7-3336905D9469}" type="slidenum">
              <a:rPr lang="tr-TR" smtClean="0"/>
              <a:pPr/>
              <a:t>16</a:t>
            </a:fld>
            <a:endParaRPr lang="tr-TR"/>
          </a:p>
        </p:txBody>
      </p:sp>
    </p:spTree>
    <p:extLst>
      <p:ext uri="{BB962C8B-B14F-4D97-AF65-F5344CB8AC3E}">
        <p14:creationId xmlns:p14="http://schemas.microsoft.com/office/powerpoint/2010/main" val="3622583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958209-2B52-4DB3-9D2F-944C46168A89}" type="slidenum">
              <a:rPr lang="tr-TR" smtClean="0"/>
              <a:pPr/>
              <a:t>‹#›</a:t>
            </a:fld>
            <a:endParaRPr lang="tr-TR"/>
          </a:p>
        </p:txBody>
      </p:sp>
    </p:spTree>
    <p:extLst>
      <p:ext uri="{BB962C8B-B14F-4D97-AF65-F5344CB8AC3E}">
        <p14:creationId xmlns:p14="http://schemas.microsoft.com/office/powerpoint/2010/main" val="4085208684"/>
      </p:ext>
    </p:extLst>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958209-2B52-4DB3-9D2F-944C46168A89}" type="slidenum">
              <a:rPr lang="tr-TR" smtClean="0"/>
              <a:pPr/>
              <a:t>‹#›</a:t>
            </a:fld>
            <a:endParaRPr lang="tr-TR"/>
          </a:p>
        </p:txBody>
      </p:sp>
    </p:spTree>
    <p:extLst>
      <p:ext uri="{BB962C8B-B14F-4D97-AF65-F5344CB8AC3E}">
        <p14:creationId xmlns:p14="http://schemas.microsoft.com/office/powerpoint/2010/main" val="2308797869"/>
      </p:ext>
    </p:extLst>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958209-2B52-4DB3-9D2F-944C46168A89}" type="slidenum">
              <a:rPr lang="tr-TR" smtClean="0"/>
              <a:pPr/>
              <a:t>‹#›</a:t>
            </a:fld>
            <a:endParaRPr lang="tr-TR"/>
          </a:p>
        </p:txBody>
      </p:sp>
    </p:spTree>
    <p:extLst>
      <p:ext uri="{BB962C8B-B14F-4D97-AF65-F5344CB8AC3E}">
        <p14:creationId xmlns:p14="http://schemas.microsoft.com/office/powerpoint/2010/main" val="2850927725"/>
      </p:ext>
    </p:extLst>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aşlık ve İçerik">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D61B44CF-8D29-7840-B548-80D3CFBF4A55}"/>
              </a:ext>
            </a:extLst>
          </p:cNvPr>
          <p:cNvPicPr>
            <a:picLocks noChangeAspect="1"/>
          </p:cNvPicPr>
          <p:nvPr userDrawn="1"/>
        </p:nvPicPr>
        <p:blipFill>
          <a:blip r:embed="rId2" cstate="print"/>
          <a:stretch>
            <a:fillRect/>
          </a:stretch>
        </p:blipFill>
        <p:spPr>
          <a:xfrm>
            <a:off x="564160" y="103809"/>
            <a:ext cx="1057532" cy="1057532"/>
          </a:xfrm>
          <a:prstGeom prst="rect">
            <a:avLst/>
          </a:prstGeom>
        </p:spPr>
      </p:pic>
      <p:sp>
        <p:nvSpPr>
          <p:cNvPr id="12" name="Dikdörtgen 16">
            <a:extLst>
              <a:ext uri="{FF2B5EF4-FFF2-40B4-BE49-F238E27FC236}">
                <a16:creationId xmlns:a16="http://schemas.microsoft.com/office/drawing/2014/main" id="{45800FF4-B7E6-AA47-9E5D-50276249FD60}"/>
              </a:ext>
            </a:extLst>
          </p:cNvPr>
          <p:cNvSpPr/>
          <p:nvPr userDrawn="1"/>
        </p:nvSpPr>
        <p:spPr>
          <a:xfrm>
            <a:off x="-1" y="430461"/>
            <a:ext cx="8180205" cy="618799"/>
          </a:xfrm>
          <a:custGeom>
            <a:avLst/>
            <a:gdLst>
              <a:gd name="connsiteX0" fmla="*/ 0 w 10002130"/>
              <a:gd name="connsiteY0" fmla="*/ 0 h 618799"/>
              <a:gd name="connsiteX1" fmla="*/ 10002130 w 10002130"/>
              <a:gd name="connsiteY1" fmla="*/ 0 h 618799"/>
              <a:gd name="connsiteX2" fmla="*/ 10002130 w 10002130"/>
              <a:gd name="connsiteY2" fmla="*/ 618799 h 618799"/>
              <a:gd name="connsiteX3" fmla="*/ 0 w 10002130"/>
              <a:gd name="connsiteY3" fmla="*/ 618799 h 618799"/>
              <a:gd name="connsiteX4" fmla="*/ 0 w 10002130"/>
              <a:gd name="connsiteY4" fmla="*/ 0 h 618799"/>
              <a:gd name="connsiteX0" fmla="*/ 0 w 10002130"/>
              <a:gd name="connsiteY0" fmla="*/ 0 h 618799"/>
              <a:gd name="connsiteX1" fmla="*/ 9495693 w 10002130"/>
              <a:gd name="connsiteY1" fmla="*/ 14068 h 618799"/>
              <a:gd name="connsiteX2" fmla="*/ 10002130 w 10002130"/>
              <a:gd name="connsiteY2" fmla="*/ 618799 h 618799"/>
              <a:gd name="connsiteX3" fmla="*/ 0 w 10002130"/>
              <a:gd name="connsiteY3" fmla="*/ 618799 h 618799"/>
              <a:gd name="connsiteX4" fmla="*/ 0 w 10002130"/>
              <a:gd name="connsiteY4" fmla="*/ 0 h 618799"/>
              <a:gd name="connsiteX0" fmla="*/ 0 w 10002130"/>
              <a:gd name="connsiteY0" fmla="*/ 0 h 618799"/>
              <a:gd name="connsiteX1" fmla="*/ 9184103 w 10002130"/>
              <a:gd name="connsiteY1" fmla="*/ 14068 h 618799"/>
              <a:gd name="connsiteX2" fmla="*/ 10002130 w 10002130"/>
              <a:gd name="connsiteY2" fmla="*/ 618799 h 618799"/>
              <a:gd name="connsiteX3" fmla="*/ 0 w 10002130"/>
              <a:gd name="connsiteY3" fmla="*/ 618799 h 618799"/>
              <a:gd name="connsiteX4" fmla="*/ 0 w 10002130"/>
              <a:gd name="connsiteY4" fmla="*/ 0 h 61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130" h="618799">
                <a:moveTo>
                  <a:pt x="0" y="0"/>
                </a:moveTo>
                <a:lnTo>
                  <a:pt x="9184103" y="14068"/>
                </a:lnTo>
                <a:lnTo>
                  <a:pt x="10002130" y="618799"/>
                </a:lnTo>
                <a:lnTo>
                  <a:pt x="0" y="618799"/>
                </a:lnTo>
                <a:lnTo>
                  <a:pt x="0"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3" name="Dikdörtgen 4">
            <a:extLst>
              <a:ext uri="{FF2B5EF4-FFF2-40B4-BE49-F238E27FC236}">
                <a16:creationId xmlns:a16="http://schemas.microsoft.com/office/drawing/2014/main" id="{33BA2B2E-3D97-934A-B4FB-1287DFFEF4DE}"/>
              </a:ext>
            </a:extLst>
          </p:cNvPr>
          <p:cNvSpPr/>
          <p:nvPr userDrawn="1"/>
        </p:nvSpPr>
        <p:spPr>
          <a:xfrm>
            <a:off x="-1" y="307165"/>
            <a:ext cx="8971613" cy="618799"/>
          </a:xfrm>
          <a:custGeom>
            <a:avLst/>
            <a:gdLst>
              <a:gd name="connsiteX0" fmla="*/ 0 w 8971613"/>
              <a:gd name="connsiteY0" fmla="*/ 0 h 618799"/>
              <a:gd name="connsiteX1" fmla="*/ 8971613 w 8971613"/>
              <a:gd name="connsiteY1" fmla="*/ 0 h 618799"/>
              <a:gd name="connsiteX2" fmla="*/ 8971613 w 8971613"/>
              <a:gd name="connsiteY2" fmla="*/ 618799 h 618799"/>
              <a:gd name="connsiteX3" fmla="*/ 0 w 8971613"/>
              <a:gd name="connsiteY3" fmla="*/ 618799 h 618799"/>
              <a:gd name="connsiteX4" fmla="*/ 0 w 8971613"/>
              <a:gd name="connsiteY4" fmla="*/ 0 h 618799"/>
              <a:gd name="connsiteX0" fmla="*/ 0 w 8971613"/>
              <a:gd name="connsiteY0" fmla="*/ 0 h 618799"/>
              <a:gd name="connsiteX1" fmla="*/ 8559384 w 8971613"/>
              <a:gd name="connsiteY1" fmla="*/ 7495 h 618799"/>
              <a:gd name="connsiteX2" fmla="*/ 8971613 w 8971613"/>
              <a:gd name="connsiteY2" fmla="*/ 618799 h 618799"/>
              <a:gd name="connsiteX3" fmla="*/ 0 w 8971613"/>
              <a:gd name="connsiteY3" fmla="*/ 618799 h 618799"/>
              <a:gd name="connsiteX4" fmla="*/ 0 w 8971613"/>
              <a:gd name="connsiteY4" fmla="*/ 0 h 61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1613" h="618799">
                <a:moveTo>
                  <a:pt x="0" y="0"/>
                </a:moveTo>
                <a:lnTo>
                  <a:pt x="8559384" y="7495"/>
                </a:lnTo>
                <a:lnTo>
                  <a:pt x="8971613" y="618799"/>
                </a:lnTo>
                <a:lnTo>
                  <a:pt x="0" y="618799"/>
                </a:lnTo>
                <a:lnTo>
                  <a:pt x="0"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a:extLst>
              <a:ext uri="{FF2B5EF4-FFF2-40B4-BE49-F238E27FC236}">
                <a16:creationId xmlns:a16="http://schemas.microsoft.com/office/drawing/2014/main" id="{10123171-4C8F-DE45-84D1-EA48FF1134C3}"/>
              </a:ext>
            </a:extLst>
          </p:cNvPr>
          <p:cNvSpPr/>
          <p:nvPr userDrawn="1"/>
        </p:nvSpPr>
        <p:spPr>
          <a:xfrm>
            <a:off x="462582" y="-142406"/>
            <a:ext cx="1260689" cy="1383378"/>
          </a:xfrm>
          <a:prstGeom prst="rect">
            <a:avLst/>
          </a:prstGeom>
          <a:solidFill>
            <a:srgbClr val="002060"/>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pic>
        <p:nvPicPr>
          <p:cNvPr id="15" name="Resim 14">
            <a:extLst>
              <a:ext uri="{FF2B5EF4-FFF2-40B4-BE49-F238E27FC236}">
                <a16:creationId xmlns:a16="http://schemas.microsoft.com/office/drawing/2014/main" id="{D2656398-48BC-7845-9271-900D3B9EB19D}"/>
              </a:ext>
            </a:extLst>
          </p:cNvPr>
          <p:cNvPicPr>
            <a:picLocks noChangeAspect="1"/>
          </p:cNvPicPr>
          <p:nvPr userDrawn="1"/>
        </p:nvPicPr>
        <p:blipFill>
          <a:blip r:embed="rId2" cstate="print"/>
          <a:stretch>
            <a:fillRect/>
          </a:stretch>
        </p:blipFill>
        <p:spPr>
          <a:xfrm>
            <a:off x="564160" y="103809"/>
            <a:ext cx="1057532" cy="1057532"/>
          </a:xfrm>
          <a:prstGeom prst="rect">
            <a:avLst/>
          </a:prstGeom>
        </p:spPr>
      </p:pic>
      <p:pic>
        <p:nvPicPr>
          <p:cNvPr id="17" name="Resim 16">
            <a:extLst>
              <a:ext uri="{FF2B5EF4-FFF2-40B4-BE49-F238E27FC236}">
                <a16:creationId xmlns:a16="http://schemas.microsoft.com/office/drawing/2014/main" id="{3B18E76B-AD00-0443-8848-01997736A62D}"/>
              </a:ext>
            </a:extLst>
          </p:cNvPr>
          <p:cNvPicPr>
            <a:picLocks noChangeAspect="1"/>
          </p:cNvPicPr>
          <p:nvPr userDrawn="1"/>
        </p:nvPicPr>
        <p:blipFill>
          <a:blip r:embed="rId3" cstate="print"/>
          <a:stretch>
            <a:fillRect/>
          </a:stretch>
        </p:blipFill>
        <p:spPr>
          <a:xfrm>
            <a:off x="9173697" y="212439"/>
            <a:ext cx="2488651" cy="773598"/>
          </a:xfrm>
          <a:prstGeom prst="rect">
            <a:avLst/>
          </a:prstGeom>
        </p:spPr>
      </p:pic>
    </p:spTree>
    <p:extLst>
      <p:ext uri="{BB962C8B-B14F-4D97-AF65-F5344CB8AC3E}">
        <p14:creationId xmlns:p14="http://schemas.microsoft.com/office/powerpoint/2010/main" val="2608817832"/>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958209-2B52-4DB3-9D2F-944C46168A89}" type="slidenum">
              <a:rPr lang="tr-TR" smtClean="0"/>
              <a:pPr/>
              <a:t>‹#›</a:t>
            </a:fld>
            <a:endParaRPr lang="tr-TR"/>
          </a:p>
        </p:txBody>
      </p:sp>
    </p:spTree>
    <p:extLst>
      <p:ext uri="{BB962C8B-B14F-4D97-AF65-F5344CB8AC3E}">
        <p14:creationId xmlns:p14="http://schemas.microsoft.com/office/powerpoint/2010/main" val="59275937"/>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958209-2B52-4DB3-9D2F-944C46168A89}" type="slidenum">
              <a:rPr lang="tr-TR" smtClean="0"/>
              <a:pPr/>
              <a:t>‹#›</a:t>
            </a:fld>
            <a:endParaRPr lang="tr-TR"/>
          </a:p>
        </p:txBody>
      </p:sp>
    </p:spTree>
    <p:extLst>
      <p:ext uri="{BB962C8B-B14F-4D97-AF65-F5344CB8AC3E}">
        <p14:creationId xmlns:p14="http://schemas.microsoft.com/office/powerpoint/2010/main" val="2767624307"/>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5958209-2B52-4DB3-9D2F-944C46168A89}" type="slidenum">
              <a:rPr lang="tr-TR" smtClean="0"/>
              <a:pPr/>
              <a:t>‹#›</a:t>
            </a:fld>
            <a:endParaRPr lang="tr-TR"/>
          </a:p>
        </p:txBody>
      </p:sp>
    </p:spTree>
    <p:extLst>
      <p:ext uri="{BB962C8B-B14F-4D97-AF65-F5344CB8AC3E}">
        <p14:creationId xmlns:p14="http://schemas.microsoft.com/office/powerpoint/2010/main" val="2850935082"/>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45958209-2B52-4DB3-9D2F-944C46168A89}" type="slidenum">
              <a:rPr lang="tr-TR" smtClean="0"/>
              <a:pPr/>
              <a:t>‹#›</a:t>
            </a:fld>
            <a:endParaRPr lang="tr-TR"/>
          </a:p>
        </p:txBody>
      </p:sp>
    </p:spTree>
    <p:extLst>
      <p:ext uri="{BB962C8B-B14F-4D97-AF65-F5344CB8AC3E}">
        <p14:creationId xmlns:p14="http://schemas.microsoft.com/office/powerpoint/2010/main" val="719758220"/>
      </p:ext>
    </p:extLst>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45958209-2B52-4DB3-9D2F-944C46168A89}" type="slidenum">
              <a:rPr lang="tr-TR" smtClean="0"/>
              <a:pPr/>
              <a:t>‹#›</a:t>
            </a:fld>
            <a:endParaRPr lang="tr-TR"/>
          </a:p>
        </p:txBody>
      </p:sp>
    </p:spTree>
    <p:extLst>
      <p:ext uri="{BB962C8B-B14F-4D97-AF65-F5344CB8AC3E}">
        <p14:creationId xmlns:p14="http://schemas.microsoft.com/office/powerpoint/2010/main" val="1938176305"/>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45958209-2B52-4DB3-9D2F-944C46168A89}" type="slidenum">
              <a:rPr lang="tr-TR" smtClean="0"/>
              <a:pPr/>
              <a:t>‹#›</a:t>
            </a:fld>
            <a:endParaRPr lang="tr-TR"/>
          </a:p>
        </p:txBody>
      </p:sp>
    </p:spTree>
    <p:extLst>
      <p:ext uri="{BB962C8B-B14F-4D97-AF65-F5344CB8AC3E}">
        <p14:creationId xmlns:p14="http://schemas.microsoft.com/office/powerpoint/2010/main" val="1700987757"/>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5958209-2B52-4DB3-9D2F-944C46168A89}" type="slidenum">
              <a:rPr lang="tr-TR" smtClean="0"/>
              <a:pPr/>
              <a:t>‹#›</a:t>
            </a:fld>
            <a:endParaRPr lang="tr-TR"/>
          </a:p>
        </p:txBody>
      </p:sp>
    </p:spTree>
    <p:extLst>
      <p:ext uri="{BB962C8B-B14F-4D97-AF65-F5344CB8AC3E}">
        <p14:creationId xmlns:p14="http://schemas.microsoft.com/office/powerpoint/2010/main" val="2874156403"/>
      </p:ext>
    </p:extLst>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5958209-2B52-4DB3-9D2F-944C46168A89}" type="slidenum">
              <a:rPr lang="tr-TR" smtClean="0"/>
              <a:pPr/>
              <a:t>‹#›</a:t>
            </a:fld>
            <a:endParaRPr lang="tr-TR"/>
          </a:p>
        </p:txBody>
      </p:sp>
    </p:spTree>
    <p:extLst>
      <p:ext uri="{BB962C8B-B14F-4D97-AF65-F5344CB8AC3E}">
        <p14:creationId xmlns:p14="http://schemas.microsoft.com/office/powerpoint/2010/main" val="40363137"/>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958209-2B52-4DB3-9D2F-944C46168A89}" type="slidenum">
              <a:rPr lang="tr-TR" smtClean="0"/>
              <a:pPr/>
              <a:t>‹#›</a:t>
            </a:fld>
            <a:endParaRPr lang="tr-TR"/>
          </a:p>
        </p:txBody>
      </p:sp>
    </p:spTree>
    <p:extLst>
      <p:ext uri="{BB962C8B-B14F-4D97-AF65-F5344CB8AC3E}">
        <p14:creationId xmlns:p14="http://schemas.microsoft.com/office/powerpoint/2010/main" val="1829566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wipe dir="d"/>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8.tiff"/></Relationships>
</file>

<file path=ppt/slides/_rels/slide1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hyperlink" Target="https://masak.hmb.gov.tr/5-maddeye-iliskin-bakanlar-kurulu-kararlari" TargetMode="Externa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hyperlink" Target="http://www.siviltoplum.gov.tr/" TargetMode="External"/><Relationship Id="rId2" Type="http://schemas.openxmlformats.org/officeDocument/2006/relationships/hyperlink" Target="https://masak.hmb.gov.tr/5-maddeye-iliskin-bakanlar-kurulu-kararlari" TargetMode="External"/><Relationship Id="rId1" Type="http://schemas.openxmlformats.org/officeDocument/2006/relationships/slideLayout" Target="../slideLayouts/slideLayout12.xml"/><Relationship Id="rId4" Type="http://schemas.openxmlformats.org/officeDocument/2006/relationships/hyperlink" Target="https://www.siviltoplum.gov.tr/kurumlar/siviltoplum.gov.tr/video/KaraParanin__Aklanmasi_ve__Terorizmin__Finansmani.mp4"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E861BE0B-1FC2-BB4C-9589-E60D2902F688}"/>
              </a:ext>
            </a:extLst>
          </p:cNvPr>
          <p:cNvSpPr/>
          <p:nvPr/>
        </p:nvSpPr>
        <p:spPr>
          <a:xfrm>
            <a:off x="-123567" y="16626"/>
            <a:ext cx="12192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Dikdörtgen 6">
            <a:extLst>
              <a:ext uri="{FF2B5EF4-FFF2-40B4-BE49-F238E27FC236}">
                <a16:creationId xmlns:a16="http://schemas.microsoft.com/office/drawing/2014/main" id="{CD3FDA17-0166-7E48-9381-D02E0BF6EE0C}"/>
              </a:ext>
            </a:extLst>
          </p:cNvPr>
          <p:cNvSpPr/>
          <p:nvPr/>
        </p:nvSpPr>
        <p:spPr>
          <a:xfrm>
            <a:off x="484909" y="473826"/>
            <a:ext cx="11222182" cy="5910349"/>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Dikdörtgen 7">
            <a:extLst>
              <a:ext uri="{FF2B5EF4-FFF2-40B4-BE49-F238E27FC236}">
                <a16:creationId xmlns:a16="http://schemas.microsoft.com/office/drawing/2014/main" id="{0502977E-B56B-A849-B050-741BBAD0D217}"/>
              </a:ext>
            </a:extLst>
          </p:cNvPr>
          <p:cNvSpPr/>
          <p:nvPr/>
        </p:nvSpPr>
        <p:spPr>
          <a:xfrm>
            <a:off x="4944687" y="0"/>
            <a:ext cx="2087880" cy="1853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9" name="Resim 8">
            <a:extLst>
              <a:ext uri="{FF2B5EF4-FFF2-40B4-BE49-F238E27FC236}">
                <a16:creationId xmlns:a16="http://schemas.microsoft.com/office/drawing/2014/main" id="{55CDD318-0591-9F41-920C-0DDE4B5A92D1}"/>
              </a:ext>
            </a:extLst>
          </p:cNvPr>
          <p:cNvPicPr>
            <a:picLocks noChangeAspect="1"/>
          </p:cNvPicPr>
          <p:nvPr/>
        </p:nvPicPr>
        <p:blipFill>
          <a:blip r:embed="rId2" cstate="print"/>
          <a:stretch>
            <a:fillRect/>
          </a:stretch>
        </p:blipFill>
        <p:spPr>
          <a:xfrm>
            <a:off x="4944687" y="5510158"/>
            <a:ext cx="2030845" cy="565638"/>
          </a:xfrm>
          <a:prstGeom prst="rect">
            <a:avLst/>
          </a:prstGeom>
        </p:spPr>
      </p:pic>
      <p:pic>
        <p:nvPicPr>
          <p:cNvPr id="11" name="Resim 10">
            <a:extLst>
              <a:ext uri="{FF2B5EF4-FFF2-40B4-BE49-F238E27FC236}">
                <a16:creationId xmlns:a16="http://schemas.microsoft.com/office/drawing/2014/main" id="{C29B2C1B-80ED-3647-AD11-BC2A07A2E5FE}"/>
              </a:ext>
            </a:extLst>
          </p:cNvPr>
          <p:cNvPicPr>
            <a:picLocks noChangeAspect="1"/>
          </p:cNvPicPr>
          <p:nvPr/>
        </p:nvPicPr>
        <p:blipFill>
          <a:blip r:embed="rId3" cstate="print"/>
          <a:stretch>
            <a:fillRect/>
          </a:stretch>
        </p:blipFill>
        <p:spPr>
          <a:xfrm>
            <a:off x="5083021" y="286706"/>
            <a:ext cx="1738932" cy="1245075"/>
          </a:xfrm>
          <a:prstGeom prst="rect">
            <a:avLst/>
          </a:prstGeom>
        </p:spPr>
      </p:pic>
      <p:sp>
        <p:nvSpPr>
          <p:cNvPr id="12" name="Metin kutusu 11">
            <a:extLst>
              <a:ext uri="{FF2B5EF4-FFF2-40B4-BE49-F238E27FC236}">
                <a16:creationId xmlns:a16="http://schemas.microsoft.com/office/drawing/2014/main" id="{20853C2F-ADD6-2E41-9AB5-AF9E52F84C04}"/>
              </a:ext>
            </a:extLst>
          </p:cNvPr>
          <p:cNvSpPr txBox="1"/>
          <p:nvPr/>
        </p:nvSpPr>
        <p:spPr>
          <a:xfrm>
            <a:off x="989788" y="1911927"/>
            <a:ext cx="10091651" cy="3539430"/>
          </a:xfrm>
          <a:prstGeom prst="rect">
            <a:avLst/>
          </a:prstGeom>
          <a:noFill/>
        </p:spPr>
        <p:txBody>
          <a:bodyPr wrap="square" rtlCol="0">
            <a:spAutoFit/>
          </a:bodyPr>
          <a:lstStyle/>
          <a:p>
            <a:pPr algn="ctr"/>
            <a:endParaRPr lang="tr-TR" sz="2800" b="1" dirty="0">
              <a:solidFill>
                <a:schemeClr val="bg1"/>
              </a:solidFill>
              <a:latin typeface="Times New Roman" panose="02020603050405020304" pitchFamily="18" charset="0"/>
              <a:cs typeface="Times New Roman" panose="02020603050405020304" pitchFamily="18" charset="0"/>
            </a:endParaRPr>
          </a:p>
          <a:p>
            <a:pPr algn="ctr"/>
            <a:endParaRPr lang="tr-TR" sz="2800" b="1" dirty="0">
              <a:solidFill>
                <a:schemeClr val="bg1"/>
              </a:solidFill>
              <a:latin typeface="Times New Roman" panose="02020603050405020304" pitchFamily="18" charset="0"/>
              <a:cs typeface="Times New Roman" panose="02020603050405020304" pitchFamily="18" charset="0"/>
            </a:endParaRPr>
          </a:p>
          <a:p>
            <a:pPr algn="ctr"/>
            <a:r>
              <a:rPr lang="tr-TR" sz="2800" b="1" dirty="0">
                <a:solidFill>
                  <a:schemeClr val="bg1"/>
                </a:solidFill>
                <a:latin typeface="Times New Roman" panose="02020603050405020304" pitchFamily="18" charset="0"/>
                <a:cs typeface="Times New Roman" panose="02020603050405020304" pitchFamily="18" charset="0"/>
              </a:rPr>
              <a:t>T.C. </a:t>
            </a:r>
          </a:p>
          <a:p>
            <a:pPr algn="ctr"/>
            <a:r>
              <a:rPr lang="tr-TR" sz="2800" b="1" dirty="0">
                <a:solidFill>
                  <a:schemeClr val="bg1"/>
                </a:solidFill>
                <a:latin typeface="Times New Roman" panose="02020603050405020304" pitchFamily="18" charset="0"/>
                <a:cs typeface="Times New Roman" panose="02020603050405020304" pitchFamily="18" charset="0"/>
              </a:rPr>
              <a:t>ESKİŞEHİR VALİLİĞİ</a:t>
            </a:r>
          </a:p>
          <a:p>
            <a:pPr algn="ctr"/>
            <a:r>
              <a:rPr lang="tr-TR" sz="2800" b="1" dirty="0">
                <a:solidFill>
                  <a:schemeClr val="bg1"/>
                </a:solidFill>
                <a:latin typeface="Times New Roman" panose="02020603050405020304" pitchFamily="18" charset="0"/>
                <a:cs typeface="Times New Roman" panose="02020603050405020304" pitchFamily="18" charset="0"/>
              </a:rPr>
              <a:t>İl Sivil Toplumla İlişkiler Müdürlüğü</a:t>
            </a:r>
          </a:p>
          <a:p>
            <a:pPr algn="ctr"/>
            <a:endParaRPr lang="tr-TR" sz="2800" b="1" dirty="0">
              <a:solidFill>
                <a:schemeClr val="bg1"/>
              </a:solidFill>
              <a:latin typeface="Times New Roman" panose="02020603050405020304" pitchFamily="18" charset="0"/>
              <a:cs typeface="Times New Roman" panose="02020603050405020304" pitchFamily="18" charset="0"/>
            </a:endParaRPr>
          </a:p>
          <a:p>
            <a:pPr algn="ctr"/>
            <a:endParaRPr lang="tr-TR" sz="2800" b="1" dirty="0">
              <a:solidFill>
                <a:schemeClr val="bg1"/>
              </a:solidFill>
              <a:latin typeface="Times New Roman" panose="02020603050405020304" pitchFamily="18" charset="0"/>
              <a:cs typeface="Times New Roman" panose="02020603050405020304" pitchFamily="18" charset="0"/>
            </a:endParaRPr>
          </a:p>
          <a:p>
            <a:pPr algn="ctr"/>
            <a:endParaRPr lang="tr-TR" sz="2800" b="1" dirty="0">
              <a:solidFill>
                <a:schemeClr val="bg1"/>
              </a:solidFill>
              <a:latin typeface="Times New Roman" panose="02020603050405020304" pitchFamily="18" charset="0"/>
              <a:cs typeface="Times New Roman" panose="02020603050405020304" pitchFamily="18" charset="0"/>
            </a:endParaRPr>
          </a:p>
        </p:txBody>
      </p:sp>
      <p:sp>
        <p:nvSpPr>
          <p:cNvPr id="2" name="Slayt Numarası Yer Tutucusu 1"/>
          <p:cNvSpPr>
            <a:spLocks noGrp="1"/>
          </p:cNvSpPr>
          <p:nvPr>
            <p:ph type="sldNum" sz="quarter" idx="12"/>
          </p:nvPr>
        </p:nvSpPr>
        <p:spPr/>
        <p:txBody>
          <a:bodyPr/>
          <a:lstStyle/>
          <a:p>
            <a:fld id="{488CBA7A-A615-9C49-86BA-F406D90224F1}" type="slidenum">
              <a:rPr lang="tr-TR" smtClean="0"/>
              <a:pPr/>
              <a:t>1</a:t>
            </a:fld>
            <a:r>
              <a:rPr lang="tr-TR"/>
              <a:t>/27</a:t>
            </a:r>
            <a:endParaRPr lang="tr-TR" dirty="0"/>
          </a:p>
        </p:txBody>
      </p:sp>
    </p:spTree>
    <p:extLst>
      <p:ext uri="{BB962C8B-B14F-4D97-AF65-F5344CB8AC3E}">
        <p14:creationId xmlns:p14="http://schemas.microsoft.com/office/powerpoint/2010/main" val="529064353"/>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4294967295"/>
          </p:nvPr>
        </p:nvSpPr>
        <p:spPr/>
        <p:txBody>
          <a:bodyPr/>
          <a:lstStyle/>
          <a:p>
            <a:endParaRPr lang="tr-TR" dirty="0"/>
          </a:p>
          <a:p>
            <a:endParaRPr lang="tr-TR" dirty="0"/>
          </a:p>
        </p:txBody>
      </p:sp>
      <p:sp>
        <p:nvSpPr>
          <p:cNvPr id="5" name="Metin kutusu 4">
            <a:extLst>
              <a:ext uri="{FF2B5EF4-FFF2-40B4-BE49-F238E27FC236}">
                <a16:creationId xmlns:a16="http://schemas.microsoft.com/office/drawing/2014/main" id="{590F0A71-A024-904F-A948-4D1CC4D88059}"/>
              </a:ext>
            </a:extLst>
          </p:cNvPr>
          <p:cNvSpPr txBox="1"/>
          <p:nvPr/>
        </p:nvSpPr>
        <p:spPr>
          <a:xfrm>
            <a:off x="1962421" y="427926"/>
            <a:ext cx="184731" cy="400110"/>
          </a:xfrm>
          <a:prstGeom prst="rect">
            <a:avLst/>
          </a:prstGeom>
          <a:noFill/>
        </p:spPr>
        <p:txBody>
          <a:bodyPr wrap="none" rtlCol="0" anchor="ctr">
            <a:spAutoFit/>
          </a:bodyPr>
          <a:lstStyle/>
          <a:p>
            <a:endParaRPr lang="tr-TR" sz="2000" b="1" dirty="0">
              <a:solidFill>
                <a:srgbClr val="002060"/>
              </a:solidFill>
              <a:latin typeface="Arial Black" pitchFamily="34" charset="0"/>
            </a:endParaRPr>
          </a:p>
        </p:txBody>
      </p:sp>
      <p:sp>
        <p:nvSpPr>
          <p:cNvPr id="7" name="6 Dikdörtgen"/>
          <p:cNvSpPr/>
          <p:nvPr/>
        </p:nvSpPr>
        <p:spPr>
          <a:xfrm>
            <a:off x="675503" y="1859340"/>
            <a:ext cx="10840994" cy="1200329"/>
          </a:xfrm>
          <a:prstGeom prst="rect">
            <a:avLst/>
          </a:prstGeom>
        </p:spPr>
        <p:txBody>
          <a:bodyPr wrap="square">
            <a:spAutoFit/>
          </a:bodyPr>
          <a:lstStyle/>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p:txBody>
      </p:sp>
      <p:sp>
        <p:nvSpPr>
          <p:cNvPr id="8" name="7 Yuvarlatılmış Dikdörtgen"/>
          <p:cNvSpPr/>
          <p:nvPr/>
        </p:nvSpPr>
        <p:spPr>
          <a:xfrm>
            <a:off x="331312" y="1240971"/>
            <a:ext cx="10840994" cy="54805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dirty="0">
              <a:solidFill>
                <a:srgbClr val="002060"/>
              </a:solidFill>
            </a:endParaRPr>
          </a:p>
          <a:p>
            <a:pPr algn="ctr"/>
            <a:r>
              <a:rPr lang="tr-TR" b="1" dirty="0">
                <a:solidFill>
                  <a:srgbClr val="002060"/>
                </a:solidFill>
              </a:rPr>
              <a:t>2- BİLANÇO USULÜNE GÖRE DEFTER TUTAN DERNEK</a:t>
            </a:r>
          </a:p>
          <a:p>
            <a:pPr algn="ctr"/>
            <a:endParaRPr lang="tr-TR" b="1" dirty="0">
              <a:solidFill>
                <a:srgbClr val="002060"/>
              </a:solidFill>
            </a:endParaRPr>
          </a:p>
          <a:p>
            <a:pPr marL="285750" indent="-285750">
              <a:buFont typeface="Arial" panose="020B0604020202020204" pitchFamily="34" charset="0"/>
              <a:buChar char="•"/>
            </a:pPr>
            <a:r>
              <a:rPr lang="tr-TR" dirty="0"/>
              <a:t>Kamu yararına çalışma statüsü bulunan dernekler bilanço esasına göre defter tutarlar</a:t>
            </a:r>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tr-TR" dirty="0"/>
              <a:t>Şubesi bulunan derneklerin bilânço esasına göre defter tutmaları halinde, bu derneklerin şubeleri de bilânço esasına göre defter tutarlar. </a:t>
            </a:r>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tr-TR" dirty="0"/>
              <a:t>Her halde dernekler ile şubelerinin aynı esasta defter tutmaları zorunludur.</a:t>
            </a:r>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tr-TR" dirty="0"/>
              <a:t>Yıllık brüt gelirleri bir milyon beş yüz bin </a:t>
            </a:r>
            <a:r>
              <a:rPr lang="tr-TR" dirty="0">
                <a:solidFill>
                  <a:schemeClr val="tx1"/>
                </a:solidFill>
              </a:rPr>
              <a:t> </a:t>
            </a:r>
            <a:r>
              <a:rPr lang="tr-TR" b="1" dirty="0">
                <a:solidFill>
                  <a:schemeClr val="tx1"/>
                </a:solidFill>
              </a:rPr>
              <a:t>(2024 YILI İÇİN 7.216.995,00 TL) </a:t>
            </a:r>
            <a:r>
              <a:rPr lang="tr-TR" b="1" dirty="0"/>
              <a:t> </a:t>
            </a:r>
            <a:r>
              <a:rPr lang="tr-TR" u="sng" dirty="0"/>
              <a:t>Türk Lirasını</a:t>
            </a:r>
            <a:r>
              <a:rPr lang="tr-TR" b="1" dirty="0"/>
              <a:t> </a:t>
            </a:r>
            <a:r>
              <a:rPr lang="tr-TR" dirty="0"/>
              <a:t>aşan dernekler takip eden hesap döneminden başlayarak bilanço esasına göre defter tutarlar.</a:t>
            </a:r>
          </a:p>
          <a:p>
            <a:pPr algn="just"/>
            <a:endParaRPr lang="tr-TR" dirty="0"/>
          </a:p>
          <a:p>
            <a:pPr algn="just"/>
            <a:endParaRPr lang="tr-TR" dirty="0"/>
          </a:p>
          <a:p>
            <a:br>
              <a:rPr lang="tr-TR" dirty="0"/>
            </a:br>
            <a:endParaRPr lang="tr-TR" dirty="0">
              <a:solidFill>
                <a:srgbClr val="002060"/>
              </a:solidFill>
            </a:endParaRPr>
          </a:p>
        </p:txBody>
      </p:sp>
      <p:sp>
        <p:nvSpPr>
          <p:cNvPr id="6" name="Metin kutusu 5">
            <a:extLst>
              <a:ext uri="{FF2B5EF4-FFF2-40B4-BE49-F238E27FC236}">
                <a16:creationId xmlns:a16="http://schemas.microsoft.com/office/drawing/2014/main" id="{40B083AA-C6A6-42C1-B9B8-8F11FB409BCF}"/>
              </a:ext>
            </a:extLst>
          </p:cNvPr>
          <p:cNvSpPr txBox="1"/>
          <p:nvPr/>
        </p:nvSpPr>
        <p:spPr>
          <a:xfrm>
            <a:off x="1962421" y="274038"/>
            <a:ext cx="6005922" cy="707886"/>
          </a:xfrm>
          <a:prstGeom prst="rect">
            <a:avLst/>
          </a:prstGeom>
          <a:noFill/>
        </p:spPr>
        <p:txBody>
          <a:bodyPr wrap="square" rtlCol="0" anchor="ctr">
            <a:spAutoFit/>
          </a:bodyPr>
          <a:lstStyle/>
          <a:p>
            <a:r>
              <a:rPr lang="tr-TR" sz="2000" b="1" dirty="0">
                <a:solidFill>
                  <a:srgbClr val="002060"/>
                </a:solidFill>
                <a:latin typeface="Arial Black" pitchFamily="34" charset="0"/>
              </a:rPr>
              <a:t>DEFTERLERİN </a:t>
            </a:r>
            <a:r>
              <a:rPr lang="tr-TR" sz="2000" b="1">
                <a:solidFill>
                  <a:srgbClr val="002060"/>
                </a:solidFill>
                <a:latin typeface="Arial Black" pitchFamily="34" charset="0"/>
              </a:rPr>
              <a:t>TUTULMA ŞEKLİ</a:t>
            </a:r>
          </a:p>
          <a:p>
            <a:r>
              <a:rPr lang="tr-TR" sz="2000" b="1">
                <a:solidFill>
                  <a:srgbClr val="002060"/>
                </a:solidFill>
                <a:latin typeface="Arial Black" pitchFamily="34" charset="0"/>
              </a:rPr>
              <a:t> </a:t>
            </a:r>
            <a:r>
              <a:rPr lang="tr-TR" sz="2000" b="1"/>
              <a:t>(D.Y. Md 31)</a:t>
            </a:r>
            <a:endParaRPr lang="tr-TR" sz="2000" b="1" dirty="0">
              <a:solidFill>
                <a:srgbClr val="002060"/>
              </a:solidFill>
              <a:latin typeface="Arial Black" pitchFamily="34" charset="0"/>
            </a:endParaRPr>
          </a:p>
        </p:txBody>
      </p:sp>
    </p:spTree>
    <p:extLst>
      <p:ext uri="{BB962C8B-B14F-4D97-AF65-F5344CB8AC3E}">
        <p14:creationId xmlns:p14="http://schemas.microsoft.com/office/powerpoint/2010/main" val="983109372"/>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4294967295"/>
          </p:nvPr>
        </p:nvSpPr>
        <p:spPr/>
        <p:txBody>
          <a:bodyPr/>
          <a:lstStyle/>
          <a:p>
            <a:endParaRPr lang="tr-TR" dirty="0"/>
          </a:p>
          <a:p>
            <a:endParaRPr lang="tr-TR" dirty="0"/>
          </a:p>
        </p:txBody>
      </p:sp>
      <p:sp>
        <p:nvSpPr>
          <p:cNvPr id="5" name="Metin kutusu 4">
            <a:extLst>
              <a:ext uri="{FF2B5EF4-FFF2-40B4-BE49-F238E27FC236}">
                <a16:creationId xmlns:a16="http://schemas.microsoft.com/office/drawing/2014/main" id="{590F0A71-A024-904F-A948-4D1CC4D88059}"/>
              </a:ext>
            </a:extLst>
          </p:cNvPr>
          <p:cNvSpPr txBox="1"/>
          <p:nvPr/>
        </p:nvSpPr>
        <p:spPr>
          <a:xfrm>
            <a:off x="1962421" y="427926"/>
            <a:ext cx="5876886" cy="400110"/>
          </a:xfrm>
          <a:prstGeom prst="rect">
            <a:avLst/>
          </a:prstGeom>
          <a:noFill/>
        </p:spPr>
        <p:txBody>
          <a:bodyPr wrap="square" rtlCol="0" anchor="ctr">
            <a:spAutoFit/>
          </a:bodyPr>
          <a:lstStyle/>
          <a:p>
            <a:r>
              <a:rPr lang="tr-TR" sz="2000" b="1" dirty="0">
                <a:solidFill>
                  <a:srgbClr val="002060"/>
                </a:solidFill>
                <a:latin typeface="Arial Black" pitchFamily="34" charset="0"/>
              </a:rPr>
              <a:t>DERNEK </a:t>
            </a:r>
            <a:r>
              <a:rPr lang="tr-TR" sz="2000" b="1">
                <a:solidFill>
                  <a:srgbClr val="002060"/>
                </a:solidFill>
                <a:latin typeface="Arial Black" pitchFamily="34" charset="0"/>
              </a:rPr>
              <a:t>DEFTER TASDİKİ (D.Y. Md 36)</a:t>
            </a:r>
            <a:endParaRPr lang="tr-TR" sz="2000" b="1" dirty="0">
              <a:solidFill>
                <a:srgbClr val="002060"/>
              </a:solidFill>
              <a:latin typeface="Arial Black" pitchFamily="34" charset="0"/>
            </a:endParaRPr>
          </a:p>
        </p:txBody>
      </p:sp>
      <p:sp>
        <p:nvSpPr>
          <p:cNvPr id="7" name="6 Dikdörtgen"/>
          <p:cNvSpPr/>
          <p:nvPr/>
        </p:nvSpPr>
        <p:spPr>
          <a:xfrm>
            <a:off x="675503" y="1859340"/>
            <a:ext cx="10840994" cy="1200329"/>
          </a:xfrm>
          <a:prstGeom prst="rect">
            <a:avLst/>
          </a:prstGeom>
        </p:spPr>
        <p:txBody>
          <a:bodyPr wrap="square">
            <a:spAutoFit/>
          </a:bodyPr>
          <a:lstStyle/>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p:txBody>
      </p:sp>
      <p:sp>
        <p:nvSpPr>
          <p:cNvPr id="8" name="7 Yuvarlatılmış Dikdörtgen"/>
          <p:cNvSpPr/>
          <p:nvPr/>
        </p:nvSpPr>
        <p:spPr>
          <a:xfrm>
            <a:off x="675504" y="1155940"/>
            <a:ext cx="10496802" cy="5434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b="1" dirty="0">
                <a:solidFill>
                  <a:schemeClr val="tx1"/>
                </a:solidFill>
              </a:rPr>
              <a:t>DEFTER TASDİKİ</a:t>
            </a:r>
          </a:p>
          <a:p>
            <a:pPr algn="ctr"/>
            <a:endParaRPr lang="tr-TR" sz="2000" b="1" dirty="0">
              <a:solidFill>
                <a:schemeClr val="tx1"/>
              </a:solidFill>
            </a:endParaRPr>
          </a:p>
          <a:p>
            <a:pPr marL="285750" indent="-285750">
              <a:buFont typeface="Arial" panose="020B0604020202020204" pitchFamily="34" charset="0"/>
              <a:buChar char="•"/>
            </a:pPr>
            <a:r>
              <a:rPr lang="tr-TR" dirty="0"/>
              <a:t>Dernekler tarafından tutulması zorunlu olan defterlerin, derneklerin yerleşim yerinin bulunduğu İl Sivil Toplumla İlişkiler Müdürlüğü veya noterlerden onaylı olması zorunludur. </a:t>
            </a:r>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tr-TR" dirty="0">
                <a:solidFill>
                  <a:schemeClr val="accent4"/>
                </a:solidFill>
              </a:rPr>
              <a:t>Bu defterlerin kullanılmasına sayfaları bitene kadar devam edilir ve defterlerin ara tasdiki yapılmaz.</a:t>
            </a:r>
          </a:p>
          <a:p>
            <a:r>
              <a:rPr lang="tr-TR" dirty="0"/>
              <a:t> </a:t>
            </a:r>
          </a:p>
          <a:p>
            <a:pPr marL="285750" indent="-285750">
              <a:buFont typeface="Arial" panose="020B0604020202020204" pitchFamily="34" charset="0"/>
              <a:buChar char="•"/>
            </a:pPr>
            <a:r>
              <a:rPr lang="tr-TR" dirty="0"/>
              <a:t>Ancak, Yevmiye Defteri kullanılacağı yıldan önce gelen son ayda, her yıl yeniden tasdik ettirilir. Büyük Defterin onaylatılması zorunlu değildir.  </a:t>
            </a:r>
            <a:r>
              <a:rPr lang="tr-TR" dirty="0">
                <a:solidFill>
                  <a:schemeClr val="accent4"/>
                </a:solidFill>
              </a:rPr>
              <a:t>(2024 Dönemine ait defter 2023 Aralık Ayı içerisinde tasdik ettirilmelidir.)</a:t>
            </a:r>
          </a:p>
          <a:p>
            <a:endParaRPr lang="tr-TR" dirty="0"/>
          </a:p>
          <a:p>
            <a:pPr marL="285750" indent="-285750">
              <a:buFont typeface="Arial" panose="020B0604020202020204" pitchFamily="34" charset="0"/>
              <a:buChar char="•"/>
            </a:pPr>
            <a:r>
              <a:rPr lang="tr-TR" dirty="0">
                <a:solidFill>
                  <a:schemeClr val="accent4"/>
                </a:solidFill>
              </a:rPr>
              <a:t>Derneğe ait tutulması gereken defter veya kayıtların tutulmaması veya tasdiksiz defter tutulması neticesinde adli işlem tesis edilmesi talep edilmektedir.</a:t>
            </a:r>
          </a:p>
          <a:p>
            <a:endParaRPr lang="tr-TR" dirty="0"/>
          </a:p>
          <a:p>
            <a:endParaRPr lang="tr-TR" dirty="0"/>
          </a:p>
        </p:txBody>
      </p:sp>
    </p:spTree>
    <p:extLst>
      <p:ext uri="{BB962C8B-B14F-4D97-AF65-F5344CB8AC3E}">
        <p14:creationId xmlns:p14="http://schemas.microsoft.com/office/powerpoint/2010/main" val="3705605786"/>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4294967295"/>
          </p:nvPr>
        </p:nvSpPr>
        <p:spPr/>
        <p:txBody>
          <a:bodyPr/>
          <a:lstStyle/>
          <a:p>
            <a:endParaRPr lang="tr-TR" dirty="0"/>
          </a:p>
          <a:p>
            <a:endParaRPr lang="tr-TR" dirty="0"/>
          </a:p>
        </p:txBody>
      </p:sp>
      <p:sp>
        <p:nvSpPr>
          <p:cNvPr id="5" name="Metin kutusu 4">
            <a:extLst>
              <a:ext uri="{FF2B5EF4-FFF2-40B4-BE49-F238E27FC236}">
                <a16:creationId xmlns:a16="http://schemas.microsoft.com/office/drawing/2014/main" id="{590F0A71-A024-904F-A948-4D1CC4D88059}"/>
              </a:ext>
            </a:extLst>
          </p:cNvPr>
          <p:cNvSpPr txBox="1"/>
          <p:nvPr/>
        </p:nvSpPr>
        <p:spPr>
          <a:xfrm>
            <a:off x="1962421" y="427926"/>
            <a:ext cx="5598106" cy="400110"/>
          </a:xfrm>
          <a:prstGeom prst="rect">
            <a:avLst/>
          </a:prstGeom>
          <a:noFill/>
        </p:spPr>
        <p:txBody>
          <a:bodyPr wrap="square" rtlCol="0" anchor="ctr">
            <a:spAutoFit/>
          </a:bodyPr>
          <a:lstStyle/>
          <a:p>
            <a:r>
              <a:rPr lang="tr-TR" sz="2000" b="1">
                <a:solidFill>
                  <a:srgbClr val="002060"/>
                </a:solidFill>
                <a:latin typeface="Arial Black" pitchFamily="34" charset="0"/>
              </a:rPr>
              <a:t>DEFTERLERİN İÇERİĞİ (D.Y. Md 34, 35)</a:t>
            </a:r>
            <a:endParaRPr lang="tr-TR" sz="2000" b="1" dirty="0">
              <a:solidFill>
                <a:srgbClr val="002060"/>
              </a:solidFill>
              <a:latin typeface="Arial Black" pitchFamily="34" charset="0"/>
            </a:endParaRPr>
          </a:p>
        </p:txBody>
      </p:sp>
      <p:sp>
        <p:nvSpPr>
          <p:cNvPr id="7" name="6 Dikdörtgen"/>
          <p:cNvSpPr/>
          <p:nvPr/>
        </p:nvSpPr>
        <p:spPr>
          <a:xfrm>
            <a:off x="675503" y="1859340"/>
            <a:ext cx="10840994" cy="1200329"/>
          </a:xfrm>
          <a:prstGeom prst="rect">
            <a:avLst/>
          </a:prstGeom>
        </p:spPr>
        <p:txBody>
          <a:bodyPr wrap="square">
            <a:spAutoFit/>
          </a:bodyPr>
          <a:lstStyle/>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p:txBody>
      </p:sp>
      <p:sp>
        <p:nvSpPr>
          <p:cNvPr id="8" name="7 Yuvarlatılmış Dikdörtgen"/>
          <p:cNvSpPr/>
          <p:nvPr/>
        </p:nvSpPr>
        <p:spPr>
          <a:xfrm>
            <a:off x="460150" y="1375390"/>
            <a:ext cx="11056347" cy="5482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dirty="0"/>
          </a:p>
          <a:p>
            <a:r>
              <a:rPr lang="tr-TR" b="1" dirty="0">
                <a:solidFill>
                  <a:schemeClr val="tx1"/>
                </a:solidFill>
              </a:rPr>
              <a:t>DEFTER KAYIT ZAMANI</a:t>
            </a:r>
          </a:p>
          <a:p>
            <a:endParaRPr lang="tr-TR" dirty="0"/>
          </a:p>
          <a:p>
            <a:r>
              <a:rPr lang="tr-TR" dirty="0"/>
              <a:t>İşlemler, defterlere günlük olarak kaydedilir. </a:t>
            </a:r>
          </a:p>
          <a:p>
            <a:endParaRPr lang="tr-TR" dirty="0"/>
          </a:p>
          <a:p>
            <a:r>
              <a:rPr lang="tr-TR" dirty="0"/>
              <a:t>Ancak, gelir ve gider kayıtları;</a:t>
            </a:r>
          </a:p>
          <a:p>
            <a:endParaRPr lang="tr-TR" dirty="0"/>
          </a:p>
          <a:p>
            <a:r>
              <a:rPr lang="tr-TR" dirty="0"/>
              <a:t>İşlemlerin, işin hacmine ve gereklerine uygun olarak muhasebe düzeni ve güvenliğini bozmayacak bir süre içinde kaydedilmesi şarttır. Bu gibi kayıtlar on günden fazla geciktirilmez.</a:t>
            </a:r>
          </a:p>
          <a:p>
            <a:endParaRPr lang="tr-TR" dirty="0"/>
          </a:p>
          <a:p>
            <a:r>
              <a:rPr lang="tr-TR" dirty="0"/>
              <a:t>Dernek defterlerinin denetim amacıyla istenmesi halinde, kayıtların işlenmesi zorunludur.</a:t>
            </a:r>
          </a:p>
          <a:p>
            <a:endParaRPr lang="tr-TR" dirty="0"/>
          </a:p>
          <a:p>
            <a:r>
              <a:rPr lang="tr-TR" dirty="0"/>
              <a:t>Derneklerde hesap dönemi bir takvim yılıdır. Hesap dönemi 1 ocakta başlar ve 31 aralıkta sona erer. Yeni kurulan derneklerde hesap dönemi kuruluş tarihinde başlar ve 31 aralıkta sona erer.</a:t>
            </a:r>
          </a:p>
          <a:p>
            <a:br>
              <a:rPr lang="tr-TR" dirty="0"/>
            </a:br>
            <a:br>
              <a:rPr lang="tr-TR" dirty="0"/>
            </a:br>
            <a:endParaRPr lang="tr-TR" dirty="0"/>
          </a:p>
        </p:txBody>
      </p:sp>
    </p:spTree>
    <p:extLst>
      <p:ext uri="{BB962C8B-B14F-4D97-AF65-F5344CB8AC3E}">
        <p14:creationId xmlns:p14="http://schemas.microsoft.com/office/powerpoint/2010/main" val="3900380918"/>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4294967295"/>
          </p:nvPr>
        </p:nvSpPr>
        <p:spPr/>
        <p:txBody>
          <a:bodyPr/>
          <a:lstStyle/>
          <a:p>
            <a:endParaRPr lang="tr-TR" dirty="0"/>
          </a:p>
          <a:p>
            <a:endParaRPr lang="tr-TR" dirty="0"/>
          </a:p>
        </p:txBody>
      </p:sp>
      <p:sp>
        <p:nvSpPr>
          <p:cNvPr id="5" name="Metin kutusu 4">
            <a:extLst>
              <a:ext uri="{FF2B5EF4-FFF2-40B4-BE49-F238E27FC236}">
                <a16:creationId xmlns:a16="http://schemas.microsoft.com/office/drawing/2014/main" id="{590F0A71-A024-904F-A948-4D1CC4D88059}"/>
              </a:ext>
            </a:extLst>
          </p:cNvPr>
          <p:cNvSpPr txBox="1"/>
          <p:nvPr/>
        </p:nvSpPr>
        <p:spPr>
          <a:xfrm>
            <a:off x="1962421" y="274038"/>
            <a:ext cx="4826568" cy="707886"/>
          </a:xfrm>
          <a:prstGeom prst="rect">
            <a:avLst/>
          </a:prstGeom>
          <a:noFill/>
        </p:spPr>
        <p:txBody>
          <a:bodyPr wrap="square" rtlCol="0" anchor="ctr">
            <a:spAutoFit/>
          </a:bodyPr>
          <a:lstStyle/>
          <a:p>
            <a:r>
              <a:rPr lang="tr-TR" sz="2000" b="1">
                <a:solidFill>
                  <a:srgbClr val="002060"/>
                </a:solidFill>
                <a:latin typeface="Arial Black" pitchFamily="34" charset="0"/>
              </a:rPr>
              <a:t>DEFTERLERİN İÇERİĞİ </a:t>
            </a:r>
          </a:p>
          <a:p>
            <a:r>
              <a:rPr lang="tr-TR" sz="2000" b="1">
                <a:solidFill>
                  <a:srgbClr val="002060"/>
                </a:solidFill>
                <a:latin typeface="Arial Black" pitchFamily="34" charset="0"/>
              </a:rPr>
              <a:t>(D.Y. Md 33)</a:t>
            </a:r>
            <a:endParaRPr lang="tr-TR" sz="2000" b="1" dirty="0">
              <a:solidFill>
                <a:srgbClr val="002060"/>
              </a:solidFill>
              <a:latin typeface="Arial Black" pitchFamily="34" charset="0"/>
            </a:endParaRPr>
          </a:p>
        </p:txBody>
      </p:sp>
      <p:sp>
        <p:nvSpPr>
          <p:cNvPr id="7" name="6 Dikdörtgen"/>
          <p:cNvSpPr/>
          <p:nvPr/>
        </p:nvSpPr>
        <p:spPr>
          <a:xfrm>
            <a:off x="675503" y="1859340"/>
            <a:ext cx="10840994" cy="1200329"/>
          </a:xfrm>
          <a:prstGeom prst="rect">
            <a:avLst/>
          </a:prstGeom>
        </p:spPr>
        <p:txBody>
          <a:bodyPr wrap="square">
            <a:spAutoFit/>
          </a:bodyPr>
          <a:lstStyle/>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p:txBody>
      </p:sp>
      <p:sp>
        <p:nvSpPr>
          <p:cNvPr id="8" name="7 Yuvarlatılmış Dikdörtgen"/>
          <p:cNvSpPr/>
          <p:nvPr/>
        </p:nvSpPr>
        <p:spPr>
          <a:xfrm>
            <a:off x="522514" y="1204332"/>
            <a:ext cx="10993983" cy="56536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dirty="0"/>
          </a:p>
          <a:p>
            <a:r>
              <a:rPr lang="tr-TR" b="1" dirty="0">
                <a:solidFill>
                  <a:schemeClr val="tx1"/>
                </a:solidFill>
              </a:rPr>
              <a:t>DEFTER KAYIT USULÜ</a:t>
            </a:r>
          </a:p>
          <a:p>
            <a:endParaRPr lang="tr-TR" dirty="0"/>
          </a:p>
          <a:p>
            <a:r>
              <a:rPr lang="tr-TR" dirty="0"/>
              <a:t>Dernekler, defterlerinde ve kayıtlarında ve Türkiye Cumhuriyetinin resmi kurumlarıyla yazışmalarında Türkçe kullanırlar.</a:t>
            </a:r>
          </a:p>
          <a:p>
            <a:endParaRPr lang="tr-TR" dirty="0"/>
          </a:p>
          <a:p>
            <a:r>
              <a:rPr lang="tr-TR" dirty="0"/>
              <a:t>Defterlere geçirilen bir kayıt; kazımak, çizmek veya silmek suretiyle okunamaz hale getirilemez.</a:t>
            </a:r>
          </a:p>
          <a:p>
            <a:endParaRPr lang="tr-TR" dirty="0"/>
          </a:p>
          <a:p>
            <a:r>
              <a:rPr lang="tr-TR" dirty="0"/>
              <a:t>Yevmiye defteri maddelerinde yapılan yanlışlar ancak muhasebe kurallarına göre düzeltilebilir.</a:t>
            </a:r>
          </a:p>
          <a:p>
            <a:endParaRPr lang="tr-TR" dirty="0"/>
          </a:p>
          <a:p>
            <a:r>
              <a:rPr lang="tr-TR" dirty="0"/>
              <a:t>Diğer defter ve kayıtlara rakam ve yazılar yanlış yazıldığı takdirde düzeltmeler ancak yanlış rakam ve yazı okunacak şekilde çizilmek, üst veya yan tarafına veya ilgili bulunduğu hesaba doğrusu yazılmak suretiyle yapılabilir. </a:t>
            </a:r>
          </a:p>
          <a:p>
            <a:endParaRPr lang="tr-TR" dirty="0"/>
          </a:p>
          <a:p>
            <a:r>
              <a:rPr lang="tr-TR" dirty="0"/>
              <a:t>Yanlış rakam ve yazının çizilmesi halinde, bu rakam ve yazıyı çizen tarafından paraflanır.</a:t>
            </a:r>
          </a:p>
          <a:p>
            <a:endParaRPr lang="tr-TR" dirty="0"/>
          </a:p>
          <a:p>
            <a:endParaRPr lang="tr-TR" dirty="0"/>
          </a:p>
          <a:p>
            <a:endParaRPr lang="tr-TR" dirty="0">
              <a:solidFill>
                <a:srgbClr val="002060"/>
              </a:solidFill>
            </a:endParaRPr>
          </a:p>
        </p:txBody>
      </p:sp>
    </p:spTree>
    <p:extLst>
      <p:ext uri="{BB962C8B-B14F-4D97-AF65-F5344CB8AC3E}">
        <p14:creationId xmlns:p14="http://schemas.microsoft.com/office/powerpoint/2010/main" val="73633622"/>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4294967295"/>
          </p:nvPr>
        </p:nvSpPr>
        <p:spPr/>
        <p:txBody>
          <a:bodyPr/>
          <a:lstStyle/>
          <a:p>
            <a:endParaRPr lang="tr-TR" dirty="0"/>
          </a:p>
          <a:p>
            <a:endParaRPr lang="tr-TR" dirty="0"/>
          </a:p>
        </p:txBody>
      </p:sp>
      <p:sp>
        <p:nvSpPr>
          <p:cNvPr id="5" name="Metin kutusu 4">
            <a:extLst>
              <a:ext uri="{FF2B5EF4-FFF2-40B4-BE49-F238E27FC236}">
                <a16:creationId xmlns:a16="http://schemas.microsoft.com/office/drawing/2014/main" id="{590F0A71-A024-904F-A948-4D1CC4D88059}"/>
              </a:ext>
            </a:extLst>
          </p:cNvPr>
          <p:cNvSpPr txBox="1"/>
          <p:nvPr/>
        </p:nvSpPr>
        <p:spPr>
          <a:xfrm>
            <a:off x="1962421" y="427926"/>
            <a:ext cx="6005922" cy="400110"/>
          </a:xfrm>
          <a:prstGeom prst="rect">
            <a:avLst/>
          </a:prstGeom>
          <a:noFill/>
        </p:spPr>
        <p:txBody>
          <a:bodyPr wrap="square" rtlCol="0" anchor="ctr">
            <a:spAutoFit/>
          </a:bodyPr>
          <a:lstStyle/>
          <a:p>
            <a:r>
              <a:rPr lang="tr-TR" sz="2000" b="1" dirty="0">
                <a:solidFill>
                  <a:srgbClr val="002060"/>
                </a:solidFill>
                <a:latin typeface="Arial Black" pitchFamily="34" charset="0"/>
              </a:rPr>
              <a:t>DEFTERLERİN TUTULMA ŞEKLİ</a:t>
            </a:r>
          </a:p>
        </p:txBody>
      </p:sp>
      <p:sp>
        <p:nvSpPr>
          <p:cNvPr id="7" name="6 Dikdörtgen"/>
          <p:cNvSpPr/>
          <p:nvPr/>
        </p:nvSpPr>
        <p:spPr>
          <a:xfrm>
            <a:off x="675503" y="1859340"/>
            <a:ext cx="10840994" cy="1200329"/>
          </a:xfrm>
          <a:prstGeom prst="rect">
            <a:avLst/>
          </a:prstGeom>
        </p:spPr>
        <p:txBody>
          <a:bodyPr wrap="square">
            <a:spAutoFit/>
          </a:bodyPr>
          <a:lstStyle/>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p:txBody>
      </p:sp>
      <p:sp>
        <p:nvSpPr>
          <p:cNvPr id="8" name="7 Yuvarlatılmış Dikdörtgen"/>
          <p:cNvSpPr/>
          <p:nvPr/>
        </p:nvSpPr>
        <p:spPr>
          <a:xfrm>
            <a:off x="179615" y="1321723"/>
            <a:ext cx="7474862" cy="5536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b="1" dirty="0">
                <a:solidFill>
                  <a:schemeClr val="tx1"/>
                </a:solidFill>
              </a:rPr>
              <a:t>1- KARAR DEFTERİ :</a:t>
            </a:r>
          </a:p>
          <a:p>
            <a:endParaRPr lang="tr-TR" b="1" dirty="0"/>
          </a:p>
          <a:p>
            <a:pPr marL="285750" indent="-285750" algn="just">
              <a:buFont typeface="Arial" panose="020B0604020202020204" pitchFamily="34" charset="0"/>
              <a:buChar char="•"/>
            </a:pPr>
            <a:r>
              <a:rPr lang="tr-TR" dirty="0"/>
              <a:t>Bu deftere kararın tarih ve sayısı ile konusunun yazılması zorunludur, </a:t>
            </a:r>
          </a:p>
          <a:p>
            <a:pPr marL="285750" indent="-285750" algn="just">
              <a:buFont typeface="Arial" panose="020B0604020202020204" pitchFamily="34" charset="0"/>
              <a:buChar char="•"/>
            </a:pPr>
            <a:r>
              <a:rPr lang="tr-TR" dirty="0"/>
              <a:t>Karar defterinin "Toplantıya Katılan Üyelerin Adı ve Soyadı" kısmına yalnızca toplantıya katılan yönetim kurulu üyelerinin adı ve soyadları yazılır. </a:t>
            </a:r>
          </a:p>
          <a:p>
            <a:pPr marL="285750" indent="-285750" algn="just">
              <a:buFont typeface="Arial" panose="020B0604020202020204" pitchFamily="34" charset="0"/>
              <a:buChar char="•"/>
            </a:pPr>
            <a:r>
              <a:rPr lang="tr-TR" dirty="0"/>
              <a:t>Toplantıda alınan kararlar "Kararın Metni" kısmına yazılır ve kararın altı toplantıya katılan üyeler tarafından imzalanır.</a:t>
            </a:r>
          </a:p>
          <a:p>
            <a:pPr marL="285750" indent="-285750" algn="just">
              <a:buFont typeface="Arial" panose="020B0604020202020204" pitchFamily="34" charset="0"/>
              <a:buChar char="•"/>
            </a:pPr>
            <a:r>
              <a:rPr lang="tr-TR" dirty="0"/>
              <a:t>Aynı toplantıda alınan kararların birden fazla sayfaya yazılması halinde, her sayfa paraf edilerek kararın bittiği sayfa imzalanır. </a:t>
            </a:r>
          </a:p>
          <a:p>
            <a:pPr marL="285750" indent="-285750" algn="just">
              <a:buFont typeface="Arial" panose="020B0604020202020204" pitchFamily="34" charset="0"/>
              <a:buChar char="•"/>
            </a:pPr>
            <a:r>
              <a:rPr lang="tr-TR" dirty="0"/>
              <a:t>Her yılın ilk kararına (1)’den başlayarak numara verilir.</a:t>
            </a:r>
          </a:p>
          <a:p>
            <a:pPr marL="285750" indent="-285750">
              <a:buFont typeface="Arial" panose="020B0604020202020204" pitchFamily="34" charset="0"/>
              <a:buChar char="•"/>
            </a:pPr>
            <a:r>
              <a:rPr lang="tr-TR" dirty="0"/>
              <a:t>Karar defterinin sayfa sonunda imza için bırakılan bölümü hariç defterlerin satırları, çizilmeksizin boş bırakılamaz ve atlanamaz. </a:t>
            </a:r>
          </a:p>
          <a:p>
            <a:pPr marL="285750" indent="-285750">
              <a:buFont typeface="Arial" panose="020B0604020202020204" pitchFamily="34" charset="0"/>
              <a:buChar char="•"/>
            </a:pPr>
            <a:r>
              <a:rPr lang="tr-TR" dirty="0">
                <a:solidFill>
                  <a:srgbClr val="FFC000"/>
                </a:solidFill>
              </a:rPr>
              <a:t>A4 kağıdında alınan Yönetim Kurulu Kararları</a:t>
            </a:r>
          </a:p>
        </p:txBody>
      </p:sp>
      <p:pic>
        <p:nvPicPr>
          <p:cNvPr id="4" name="Resim 3">
            <a:extLst>
              <a:ext uri="{FF2B5EF4-FFF2-40B4-BE49-F238E27FC236}">
                <a16:creationId xmlns:a16="http://schemas.microsoft.com/office/drawing/2014/main" id="{5BF234DF-30D4-43B5-BBD0-8549E3486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103" y="1321723"/>
            <a:ext cx="3862020" cy="5446079"/>
          </a:xfrm>
          <a:prstGeom prst="rect">
            <a:avLst/>
          </a:prstGeom>
        </p:spPr>
      </p:pic>
    </p:spTree>
    <p:extLst>
      <p:ext uri="{BB962C8B-B14F-4D97-AF65-F5344CB8AC3E}">
        <p14:creationId xmlns:p14="http://schemas.microsoft.com/office/powerpoint/2010/main" val="2048315138"/>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4294967295"/>
          </p:nvPr>
        </p:nvSpPr>
        <p:spPr/>
        <p:txBody>
          <a:bodyPr/>
          <a:lstStyle/>
          <a:p>
            <a:endParaRPr lang="tr-TR" dirty="0"/>
          </a:p>
          <a:p>
            <a:endParaRPr lang="tr-TR" dirty="0"/>
          </a:p>
        </p:txBody>
      </p:sp>
      <p:sp>
        <p:nvSpPr>
          <p:cNvPr id="5" name="Metin kutusu 4">
            <a:extLst>
              <a:ext uri="{FF2B5EF4-FFF2-40B4-BE49-F238E27FC236}">
                <a16:creationId xmlns:a16="http://schemas.microsoft.com/office/drawing/2014/main" id="{590F0A71-A024-904F-A948-4D1CC4D88059}"/>
              </a:ext>
            </a:extLst>
          </p:cNvPr>
          <p:cNvSpPr txBox="1"/>
          <p:nvPr/>
        </p:nvSpPr>
        <p:spPr>
          <a:xfrm>
            <a:off x="1962421" y="427926"/>
            <a:ext cx="184731" cy="400110"/>
          </a:xfrm>
          <a:prstGeom prst="rect">
            <a:avLst/>
          </a:prstGeom>
          <a:noFill/>
        </p:spPr>
        <p:txBody>
          <a:bodyPr wrap="none" rtlCol="0" anchor="ctr">
            <a:spAutoFit/>
          </a:bodyPr>
          <a:lstStyle/>
          <a:p>
            <a:endParaRPr lang="tr-TR" sz="2000" b="1" dirty="0">
              <a:solidFill>
                <a:srgbClr val="002060"/>
              </a:solidFill>
              <a:latin typeface="Arial Black" pitchFamily="34" charset="0"/>
            </a:endParaRPr>
          </a:p>
        </p:txBody>
      </p:sp>
      <p:sp>
        <p:nvSpPr>
          <p:cNvPr id="7" name="6 Dikdörtgen"/>
          <p:cNvSpPr/>
          <p:nvPr/>
        </p:nvSpPr>
        <p:spPr>
          <a:xfrm>
            <a:off x="675503" y="1859340"/>
            <a:ext cx="10840994" cy="1200329"/>
          </a:xfrm>
          <a:prstGeom prst="rect">
            <a:avLst/>
          </a:prstGeom>
        </p:spPr>
        <p:txBody>
          <a:bodyPr wrap="square">
            <a:spAutoFit/>
          </a:bodyPr>
          <a:lstStyle/>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p:txBody>
      </p:sp>
      <p:sp>
        <p:nvSpPr>
          <p:cNvPr id="8" name="7 Yuvarlatılmış Dikdörtgen"/>
          <p:cNvSpPr/>
          <p:nvPr/>
        </p:nvSpPr>
        <p:spPr>
          <a:xfrm>
            <a:off x="179614" y="1321723"/>
            <a:ext cx="7780565" cy="5536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b="1" dirty="0">
                <a:solidFill>
                  <a:schemeClr val="tx1"/>
                </a:solidFill>
              </a:rPr>
              <a:t>2- EVRAK KAYIT DEFTERİ :</a:t>
            </a:r>
          </a:p>
          <a:p>
            <a:endParaRPr lang="tr-TR" b="1" dirty="0"/>
          </a:p>
          <a:p>
            <a:pPr marL="285750" indent="-285750" algn="just">
              <a:buFont typeface="Arial" panose="020B0604020202020204" pitchFamily="34" charset="0"/>
              <a:buChar char="•"/>
            </a:pPr>
            <a:r>
              <a:rPr lang="tr-TR" dirty="0"/>
              <a:t>Gelen ve giden evraklar, tarih ve sıra numarası ile bu deftere kaydedilir. Gelen evrakın asılları ve giden evrakın kopyaları dosyalanır. </a:t>
            </a:r>
          </a:p>
          <a:p>
            <a:pPr marL="285750" indent="-285750" algn="just">
              <a:buFont typeface="Arial" panose="020B0604020202020204" pitchFamily="34" charset="0"/>
              <a:buChar char="•"/>
            </a:pPr>
            <a:r>
              <a:rPr lang="tr-TR" dirty="0"/>
              <a:t>Evrak kayıt defteri; karşılıklı sayfalarda yer alan, "Gelen Evrak" ve "Giden Evrak" şeklinde iki bölüm halinde tutulur</a:t>
            </a:r>
          </a:p>
          <a:p>
            <a:pPr marL="285750" indent="-285750" algn="just">
              <a:buFont typeface="Arial" panose="020B0604020202020204" pitchFamily="34" charset="0"/>
              <a:buChar char="•"/>
            </a:pPr>
            <a:r>
              <a:rPr lang="tr-TR" dirty="0"/>
              <a:t> Gelen ve giden evrak kayıt sıra numaraları, her yılın başında (1) sıra numarası ile başlar. </a:t>
            </a:r>
          </a:p>
          <a:p>
            <a:pPr marL="285750" indent="-285750" algn="just">
              <a:buFont typeface="Arial" panose="020B0604020202020204" pitchFamily="34" charset="0"/>
              <a:buChar char="•"/>
            </a:pPr>
            <a:r>
              <a:rPr lang="tr-TR" dirty="0"/>
              <a:t>Gelen ve giden evrak kayıt defteri, "gelen evrak kayıt defteri" ve "giden evrak kayıt defteri" olarak ayrı defterler halinde tutulabilir. Bu şekilde tutulan defterler bir araya getirilerek tek bir defter olarak muhafaza edilir.</a:t>
            </a:r>
          </a:p>
          <a:p>
            <a:pPr marL="285750" indent="-285750" algn="just">
              <a:buFont typeface="Arial" panose="020B0604020202020204" pitchFamily="34" charset="0"/>
              <a:buChar char="•"/>
            </a:pPr>
            <a:r>
              <a:rPr lang="tr-TR" dirty="0"/>
              <a:t>Üyeliğe müracaat ve istifa dilekçeleri de gelen-giden evrak niteliği olduğundan evrak kayıt defterine kaydı gerekmektedir.</a:t>
            </a:r>
          </a:p>
        </p:txBody>
      </p:sp>
      <p:sp>
        <p:nvSpPr>
          <p:cNvPr id="9" name="Metin kutusu 8">
            <a:extLst>
              <a:ext uri="{FF2B5EF4-FFF2-40B4-BE49-F238E27FC236}">
                <a16:creationId xmlns:a16="http://schemas.microsoft.com/office/drawing/2014/main" id="{AAC486E2-D2CD-46D9-AB2D-32D23ACFD6C9}"/>
              </a:ext>
            </a:extLst>
          </p:cNvPr>
          <p:cNvSpPr txBox="1"/>
          <p:nvPr/>
        </p:nvSpPr>
        <p:spPr>
          <a:xfrm>
            <a:off x="1962421" y="427926"/>
            <a:ext cx="6005922" cy="400110"/>
          </a:xfrm>
          <a:prstGeom prst="rect">
            <a:avLst/>
          </a:prstGeom>
          <a:noFill/>
        </p:spPr>
        <p:txBody>
          <a:bodyPr wrap="square" rtlCol="0" anchor="ctr">
            <a:spAutoFit/>
          </a:bodyPr>
          <a:lstStyle/>
          <a:p>
            <a:r>
              <a:rPr lang="tr-TR" sz="2000" b="1" dirty="0">
                <a:solidFill>
                  <a:srgbClr val="002060"/>
                </a:solidFill>
                <a:latin typeface="Arial Black" pitchFamily="34" charset="0"/>
              </a:rPr>
              <a:t>DEFTERLERİN TUTULMA ŞEKLİ</a:t>
            </a:r>
          </a:p>
        </p:txBody>
      </p:sp>
      <p:pic>
        <p:nvPicPr>
          <p:cNvPr id="6" name="Resim 5">
            <a:extLst>
              <a:ext uri="{FF2B5EF4-FFF2-40B4-BE49-F238E27FC236}">
                <a16:creationId xmlns:a16="http://schemas.microsoft.com/office/drawing/2014/main" id="{A281C286-EF6D-4DBD-A50D-867C75AC4E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0179" y="1141151"/>
            <a:ext cx="4044042" cy="5716849"/>
          </a:xfrm>
          <a:prstGeom prst="rect">
            <a:avLst/>
          </a:prstGeom>
        </p:spPr>
      </p:pic>
    </p:spTree>
    <p:extLst>
      <p:ext uri="{BB962C8B-B14F-4D97-AF65-F5344CB8AC3E}">
        <p14:creationId xmlns:p14="http://schemas.microsoft.com/office/powerpoint/2010/main" val="681389151"/>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4294967295"/>
          </p:nvPr>
        </p:nvSpPr>
        <p:spPr/>
        <p:txBody>
          <a:bodyPr/>
          <a:lstStyle/>
          <a:p>
            <a:endParaRPr lang="tr-TR" dirty="0"/>
          </a:p>
          <a:p>
            <a:endParaRPr lang="tr-TR" dirty="0"/>
          </a:p>
        </p:txBody>
      </p:sp>
      <p:sp>
        <p:nvSpPr>
          <p:cNvPr id="5" name="Metin kutusu 4">
            <a:extLst>
              <a:ext uri="{FF2B5EF4-FFF2-40B4-BE49-F238E27FC236}">
                <a16:creationId xmlns:a16="http://schemas.microsoft.com/office/drawing/2014/main" id="{590F0A71-A024-904F-A948-4D1CC4D88059}"/>
              </a:ext>
            </a:extLst>
          </p:cNvPr>
          <p:cNvSpPr txBox="1"/>
          <p:nvPr/>
        </p:nvSpPr>
        <p:spPr>
          <a:xfrm>
            <a:off x="1962421" y="427926"/>
            <a:ext cx="184731" cy="400110"/>
          </a:xfrm>
          <a:prstGeom prst="rect">
            <a:avLst/>
          </a:prstGeom>
          <a:noFill/>
        </p:spPr>
        <p:txBody>
          <a:bodyPr wrap="none" rtlCol="0" anchor="ctr">
            <a:spAutoFit/>
          </a:bodyPr>
          <a:lstStyle/>
          <a:p>
            <a:endParaRPr lang="tr-TR" sz="2000" b="1" dirty="0">
              <a:solidFill>
                <a:srgbClr val="002060"/>
              </a:solidFill>
              <a:latin typeface="Arial Black" pitchFamily="34" charset="0"/>
            </a:endParaRPr>
          </a:p>
        </p:txBody>
      </p:sp>
      <p:sp>
        <p:nvSpPr>
          <p:cNvPr id="7" name="6 Dikdörtgen"/>
          <p:cNvSpPr/>
          <p:nvPr/>
        </p:nvSpPr>
        <p:spPr>
          <a:xfrm>
            <a:off x="675503" y="1859340"/>
            <a:ext cx="10840994" cy="1200329"/>
          </a:xfrm>
          <a:prstGeom prst="rect">
            <a:avLst/>
          </a:prstGeom>
        </p:spPr>
        <p:txBody>
          <a:bodyPr wrap="square">
            <a:spAutoFit/>
          </a:bodyPr>
          <a:lstStyle/>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p:txBody>
      </p:sp>
      <p:sp>
        <p:nvSpPr>
          <p:cNvPr id="8" name="7 Yuvarlatılmış Dikdörtgen"/>
          <p:cNvSpPr/>
          <p:nvPr/>
        </p:nvSpPr>
        <p:spPr>
          <a:xfrm>
            <a:off x="179615" y="1297859"/>
            <a:ext cx="5197728" cy="55601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b="1" dirty="0">
                <a:solidFill>
                  <a:schemeClr val="tx1"/>
                </a:solidFill>
              </a:rPr>
              <a:t>3-İŞLETME HEASBI DEFTERİ :</a:t>
            </a:r>
          </a:p>
          <a:p>
            <a:endParaRPr lang="tr-TR" b="1" dirty="0"/>
          </a:p>
          <a:p>
            <a:pPr marL="285750" indent="-285750">
              <a:buFont typeface="Arial" panose="020B0604020202020204" pitchFamily="34" charset="0"/>
              <a:buChar char="•"/>
            </a:pPr>
            <a:r>
              <a:rPr lang="tr-TR" dirty="0"/>
              <a:t>İşletme hesabı defteri; karşılıklı sayfalarda yer alan "Gelirler" ve "Giderler" şeklinde iki bölüm halinde tutulur. </a:t>
            </a:r>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tr-TR" dirty="0"/>
              <a:t>Yeni döneme ait kayıtlara (1)’den başlayarak sıra numarası verilir.</a:t>
            </a:r>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tr-TR" dirty="0">
                <a:solidFill>
                  <a:srgbClr val="FFC000"/>
                </a:solidFill>
              </a:rPr>
              <a:t>Defterlerde Giderler bir sonraki yıla nakli devreden olarak yazılmaz. </a:t>
            </a:r>
          </a:p>
          <a:p>
            <a:endParaRPr lang="tr-TR" dirty="0">
              <a:solidFill>
                <a:srgbClr val="FFC000"/>
              </a:solidFill>
            </a:endParaRPr>
          </a:p>
          <a:p>
            <a:pPr marL="285750" indent="-285750">
              <a:buFont typeface="Arial" panose="020B0604020202020204" pitchFamily="34" charset="0"/>
              <a:buChar char="•"/>
            </a:pPr>
            <a:r>
              <a:rPr lang="tr-TR" dirty="0">
                <a:solidFill>
                  <a:srgbClr val="FFC000"/>
                </a:solidFill>
              </a:rPr>
              <a:t>Kayıtların defterlere işlenmesinin tamamlanması akabinde altları çizilerek kapatılır.</a:t>
            </a:r>
          </a:p>
          <a:p>
            <a:pPr marL="285750" indent="-285750" algn="just">
              <a:buFont typeface="Arial" panose="020B0604020202020204" pitchFamily="34" charset="0"/>
              <a:buChar char="•"/>
            </a:pPr>
            <a:endParaRPr lang="tr-TR" dirty="0"/>
          </a:p>
        </p:txBody>
      </p:sp>
      <p:sp>
        <p:nvSpPr>
          <p:cNvPr id="9" name="Metin kutusu 8">
            <a:extLst>
              <a:ext uri="{FF2B5EF4-FFF2-40B4-BE49-F238E27FC236}">
                <a16:creationId xmlns:a16="http://schemas.microsoft.com/office/drawing/2014/main" id="{D740DF73-E947-4324-8954-AE110F3230E9}"/>
              </a:ext>
            </a:extLst>
          </p:cNvPr>
          <p:cNvSpPr txBox="1"/>
          <p:nvPr/>
        </p:nvSpPr>
        <p:spPr>
          <a:xfrm>
            <a:off x="1962421" y="427926"/>
            <a:ext cx="6005922" cy="400110"/>
          </a:xfrm>
          <a:prstGeom prst="rect">
            <a:avLst/>
          </a:prstGeom>
          <a:noFill/>
        </p:spPr>
        <p:txBody>
          <a:bodyPr wrap="square" rtlCol="0" anchor="ctr">
            <a:spAutoFit/>
          </a:bodyPr>
          <a:lstStyle/>
          <a:p>
            <a:r>
              <a:rPr lang="tr-TR" sz="2000" b="1" dirty="0">
                <a:solidFill>
                  <a:srgbClr val="002060"/>
                </a:solidFill>
                <a:latin typeface="Arial Black" pitchFamily="34" charset="0"/>
              </a:rPr>
              <a:t>DEFTERLERİN TUTULMA ŞEKLİ</a:t>
            </a:r>
          </a:p>
        </p:txBody>
      </p:sp>
      <p:pic>
        <p:nvPicPr>
          <p:cNvPr id="6" name="Resim 5">
            <a:extLst>
              <a:ext uri="{FF2B5EF4-FFF2-40B4-BE49-F238E27FC236}">
                <a16:creationId xmlns:a16="http://schemas.microsoft.com/office/drawing/2014/main" id="{CB936B34-EDDC-4F1D-B6CF-2F6532B3D4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6998" y="1168072"/>
            <a:ext cx="3652075" cy="5164194"/>
          </a:xfrm>
          <a:prstGeom prst="rect">
            <a:avLst/>
          </a:prstGeom>
        </p:spPr>
      </p:pic>
      <p:pic>
        <p:nvPicPr>
          <p:cNvPr id="10" name="Resim 9">
            <a:extLst>
              <a:ext uri="{FF2B5EF4-FFF2-40B4-BE49-F238E27FC236}">
                <a16:creationId xmlns:a16="http://schemas.microsoft.com/office/drawing/2014/main" id="{82BDDFBC-6A04-4B61-AD5E-4046A1C70A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1547" y="1232619"/>
            <a:ext cx="3562570" cy="5035100"/>
          </a:xfrm>
          <a:prstGeom prst="rect">
            <a:avLst/>
          </a:prstGeom>
        </p:spPr>
      </p:pic>
    </p:spTree>
    <p:extLst>
      <p:ext uri="{BB962C8B-B14F-4D97-AF65-F5344CB8AC3E}">
        <p14:creationId xmlns:p14="http://schemas.microsoft.com/office/powerpoint/2010/main" val="1715397067"/>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4294967295"/>
          </p:nvPr>
        </p:nvSpPr>
        <p:spPr/>
        <p:txBody>
          <a:bodyPr/>
          <a:lstStyle/>
          <a:p>
            <a:endParaRPr lang="tr-TR" dirty="0"/>
          </a:p>
          <a:p>
            <a:endParaRPr lang="tr-TR" dirty="0"/>
          </a:p>
        </p:txBody>
      </p:sp>
      <p:sp>
        <p:nvSpPr>
          <p:cNvPr id="5" name="Metin kutusu 4">
            <a:extLst>
              <a:ext uri="{FF2B5EF4-FFF2-40B4-BE49-F238E27FC236}">
                <a16:creationId xmlns:a16="http://schemas.microsoft.com/office/drawing/2014/main" id="{590F0A71-A024-904F-A948-4D1CC4D88059}"/>
              </a:ext>
            </a:extLst>
          </p:cNvPr>
          <p:cNvSpPr txBox="1"/>
          <p:nvPr/>
        </p:nvSpPr>
        <p:spPr>
          <a:xfrm>
            <a:off x="1962421" y="427926"/>
            <a:ext cx="184731" cy="400110"/>
          </a:xfrm>
          <a:prstGeom prst="rect">
            <a:avLst/>
          </a:prstGeom>
          <a:noFill/>
        </p:spPr>
        <p:txBody>
          <a:bodyPr wrap="none" rtlCol="0" anchor="ctr">
            <a:spAutoFit/>
          </a:bodyPr>
          <a:lstStyle/>
          <a:p>
            <a:endParaRPr lang="tr-TR" sz="2000" b="1" dirty="0">
              <a:solidFill>
                <a:srgbClr val="002060"/>
              </a:solidFill>
              <a:latin typeface="Arial Black" pitchFamily="34" charset="0"/>
            </a:endParaRPr>
          </a:p>
        </p:txBody>
      </p:sp>
      <p:sp>
        <p:nvSpPr>
          <p:cNvPr id="7" name="6 Dikdörtgen"/>
          <p:cNvSpPr/>
          <p:nvPr/>
        </p:nvSpPr>
        <p:spPr>
          <a:xfrm>
            <a:off x="675503" y="1859340"/>
            <a:ext cx="10840994" cy="1200329"/>
          </a:xfrm>
          <a:prstGeom prst="rect">
            <a:avLst/>
          </a:prstGeom>
        </p:spPr>
        <p:txBody>
          <a:bodyPr wrap="square">
            <a:spAutoFit/>
          </a:bodyPr>
          <a:lstStyle/>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p:txBody>
      </p:sp>
      <p:sp>
        <p:nvSpPr>
          <p:cNvPr id="8" name="7 Yuvarlatılmış Dikdörtgen"/>
          <p:cNvSpPr/>
          <p:nvPr/>
        </p:nvSpPr>
        <p:spPr>
          <a:xfrm>
            <a:off x="1" y="1185199"/>
            <a:ext cx="5943600" cy="56728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b="1" dirty="0">
                <a:solidFill>
                  <a:schemeClr val="tx1"/>
                </a:solidFill>
              </a:rPr>
              <a:t>3-İŞLETME HEASBI DEFTERİ :</a:t>
            </a:r>
          </a:p>
          <a:p>
            <a:endParaRPr lang="tr-TR" dirty="0"/>
          </a:p>
          <a:p>
            <a:pPr marL="285750" indent="-285750">
              <a:buFont typeface="Arial" panose="020B0604020202020204" pitchFamily="34" charset="0"/>
              <a:buChar char="•"/>
            </a:pPr>
            <a:r>
              <a:rPr lang="tr-TR" dirty="0"/>
              <a:t>İşletme hesabı esasına göre kayıt tutan dernekler yıl sonlarında (31 aralık) (EK- 16)’da gösterilen biçimde “İşletme Hesabı Tablosu” düzenlerler.</a:t>
            </a:r>
          </a:p>
          <a:p>
            <a:endParaRPr lang="tr-TR" dirty="0"/>
          </a:p>
          <a:p>
            <a:endParaRPr lang="tr-TR" dirty="0"/>
          </a:p>
          <a:p>
            <a:endParaRPr lang="tr-TR" dirty="0"/>
          </a:p>
          <a:p>
            <a:r>
              <a:rPr lang="tr-TR" dirty="0">
                <a:solidFill>
                  <a:schemeClr val="accent4"/>
                </a:solidFill>
              </a:rPr>
              <a:t>EK-16 FORMU AYLIK DEĞİL YILLIK YAPILIR</a:t>
            </a:r>
          </a:p>
          <a:p>
            <a:pPr marL="285750" indent="-285750" algn="just">
              <a:buFont typeface="Arial" panose="020B0604020202020204" pitchFamily="34" charset="0"/>
              <a:buChar char="•"/>
            </a:pPr>
            <a:endParaRPr lang="tr-TR" dirty="0"/>
          </a:p>
        </p:txBody>
      </p:sp>
      <p:sp>
        <p:nvSpPr>
          <p:cNvPr id="9" name="Metin kutusu 8">
            <a:extLst>
              <a:ext uri="{FF2B5EF4-FFF2-40B4-BE49-F238E27FC236}">
                <a16:creationId xmlns:a16="http://schemas.microsoft.com/office/drawing/2014/main" id="{AEE1FCA0-E5F9-489A-81BE-4624D8D27DEF}"/>
              </a:ext>
            </a:extLst>
          </p:cNvPr>
          <p:cNvSpPr txBox="1"/>
          <p:nvPr/>
        </p:nvSpPr>
        <p:spPr>
          <a:xfrm>
            <a:off x="1962421" y="427926"/>
            <a:ext cx="6005922" cy="400110"/>
          </a:xfrm>
          <a:prstGeom prst="rect">
            <a:avLst/>
          </a:prstGeom>
          <a:noFill/>
        </p:spPr>
        <p:txBody>
          <a:bodyPr wrap="square" rtlCol="0" anchor="ctr">
            <a:spAutoFit/>
          </a:bodyPr>
          <a:lstStyle/>
          <a:p>
            <a:r>
              <a:rPr lang="tr-TR" sz="2000" b="1" dirty="0">
                <a:solidFill>
                  <a:srgbClr val="002060"/>
                </a:solidFill>
                <a:latin typeface="Arial Black" pitchFamily="34" charset="0"/>
              </a:rPr>
              <a:t>DEFTERLERİN TUTULMA ŞEKLİ</a:t>
            </a:r>
          </a:p>
        </p:txBody>
      </p:sp>
      <p:pic>
        <p:nvPicPr>
          <p:cNvPr id="6" name="Resim 5">
            <a:extLst>
              <a:ext uri="{FF2B5EF4-FFF2-40B4-BE49-F238E27FC236}">
                <a16:creationId xmlns:a16="http://schemas.microsoft.com/office/drawing/2014/main" id="{106CE48C-7D3F-4639-A8EC-D2075E5716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9593" y="1587891"/>
            <a:ext cx="6189491" cy="4377480"/>
          </a:xfrm>
          <a:prstGeom prst="rect">
            <a:avLst/>
          </a:prstGeom>
        </p:spPr>
      </p:pic>
      <p:sp>
        <p:nvSpPr>
          <p:cNvPr id="3" name="Dikdörtgen 2"/>
          <p:cNvSpPr/>
          <p:nvPr/>
        </p:nvSpPr>
        <p:spPr>
          <a:xfrm>
            <a:off x="11155574" y="1674674"/>
            <a:ext cx="1036425" cy="369332"/>
          </a:xfrm>
          <a:prstGeom prst="rect">
            <a:avLst/>
          </a:prstGeom>
          <a:noFill/>
        </p:spPr>
        <p:txBody>
          <a:bodyPr wrap="square" lIns="91440" tIns="45720" rIns="91440" bIns="45720">
            <a:spAutoFit/>
          </a:bodyPr>
          <a:lstStyle/>
          <a:p>
            <a:pPr algn="ctr"/>
            <a:r>
              <a:rPr lang="tr-TR" b="1">
                <a:ln w="0"/>
                <a:effectLst>
                  <a:outerShdw blurRad="38100" dist="19050" dir="2700000" algn="tl" rotWithShape="0">
                    <a:schemeClr val="dk1">
                      <a:alpha val="40000"/>
                    </a:schemeClr>
                  </a:outerShdw>
                </a:effectLst>
              </a:rPr>
              <a:t>Ek - 16</a:t>
            </a:r>
            <a:endParaRPr lang="tr-TR" b="1" cap="none" spc="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8733053"/>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4294967295"/>
          </p:nvPr>
        </p:nvSpPr>
        <p:spPr/>
        <p:txBody>
          <a:bodyPr/>
          <a:lstStyle/>
          <a:p>
            <a:endParaRPr lang="tr-TR" dirty="0"/>
          </a:p>
          <a:p>
            <a:endParaRPr lang="tr-TR" dirty="0"/>
          </a:p>
        </p:txBody>
      </p:sp>
      <p:sp>
        <p:nvSpPr>
          <p:cNvPr id="5" name="Metin kutusu 4">
            <a:extLst>
              <a:ext uri="{FF2B5EF4-FFF2-40B4-BE49-F238E27FC236}">
                <a16:creationId xmlns:a16="http://schemas.microsoft.com/office/drawing/2014/main" id="{590F0A71-A024-904F-A948-4D1CC4D88059}"/>
              </a:ext>
            </a:extLst>
          </p:cNvPr>
          <p:cNvSpPr txBox="1"/>
          <p:nvPr/>
        </p:nvSpPr>
        <p:spPr>
          <a:xfrm>
            <a:off x="1962421" y="427926"/>
            <a:ext cx="184731" cy="400110"/>
          </a:xfrm>
          <a:prstGeom prst="rect">
            <a:avLst/>
          </a:prstGeom>
          <a:noFill/>
        </p:spPr>
        <p:txBody>
          <a:bodyPr wrap="none" rtlCol="0" anchor="ctr">
            <a:spAutoFit/>
          </a:bodyPr>
          <a:lstStyle/>
          <a:p>
            <a:endParaRPr lang="tr-TR" sz="2000" b="1" dirty="0">
              <a:solidFill>
                <a:srgbClr val="002060"/>
              </a:solidFill>
              <a:latin typeface="Arial Black" pitchFamily="34" charset="0"/>
            </a:endParaRPr>
          </a:p>
        </p:txBody>
      </p:sp>
      <p:sp>
        <p:nvSpPr>
          <p:cNvPr id="7" name="6 Dikdörtgen"/>
          <p:cNvSpPr/>
          <p:nvPr/>
        </p:nvSpPr>
        <p:spPr>
          <a:xfrm>
            <a:off x="675503" y="1859340"/>
            <a:ext cx="10840994" cy="1200329"/>
          </a:xfrm>
          <a:prstGeom prst="rect">
            <a:avLst/>
          </a:prstGeom>
        </p:spPr>
        <p:txBody>
          <a:bodyPr wrap="square">
            <a:spAutoFit/>
          </a:bodyPr>
          <a:lstStyle/>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p:txBody>
      </p:sp>
      <p:sp>
        <p:nvSpPr>
          <p:cNvPr id="8" name="7 Yuvarlatılmış Dikdörtgen"/>
          <p:cNvSpPr/>
          <p:nvPr/>
        </p:nvSpPr>
        <p:spPr>
          <a:xfrm>
            <a:off x="0" y="1185199"/>
            <a:ext cx="8186871" cy="56728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600" b="1" dirty="0">
                <a:solidFill>
                  <a:schemeClr val="tx1"/>
                </a:solidFill>
              </a:rPr>
              <a:t>4-ÜYE KAYIT DEFTERİ</a:t>
            </a:r>
          </a:p>
          <a:p>
            <a:endParaRPr lang="tr-TR" sz="1600" b="1" dirty="0">
              <a:solidFill>
                <a:schemeClr val="tx1"/>
              </a:solidFill>
            </a:endParaRPr>
          </a:p>
          <a:p>
            <a:r>
              <a:rPr lang="tr-TR" sz="1600" dirty="0"/>
              <a:t>Adı soyadı, T.C. kimlik numarası, tabiiyeti, anne adı, cinsiyeti, üyeliğe giriş ve üyelikten çıkış tarihlerinin deftere yazılması zorunludur.</a:t>
            </a:r>
          </a:p>
          <a:p>
            <a:r>
              <a:rPr lang="tr-TR" sz="1600" dirty="0"/>
              <a:t>Ayrıca, mesleği, yerleşim yeri ve e-mail adresi de deftere yazılabilir. </a:t>
            </a:r>
          </a:p>
          <a:p>
            <a:endParaRPr lang="tr-TR" sz="1600" dirty="0"/>
          </a:p>
          <a:p>
            <a:r>
              <a:rPr lang="tr-TR" sz="1600" dirty="0"/>
              <a:t>Üyeler arasında yabancı kişilerin bulunması halinde T.C. kimlik numarası satırına, varsa kişinin tabiiyetinde bulunduğu ülkenin vatandaşlık numarası ve benzeri bilgiler yazılır.</a:t>
            </a:r>
          </a:p>
          <a:p>
            <a:endParaRPr lang="tr-TR" sz="1600" dirty="0"/>
          </a:p>
          <a:p>
            <a:r>
              <a:rPr lang="tr-TR" sz="1600" dirty="0"/>
              <a:t>Dernek üyeleri arasında tüzel kişi veya yabancı dernek veya dernek ve vakıf dışında kâr amacı gütmeyen kuruluş bulunması halinde; tüzel kişinin üyeliğe giriş ve üyelikten çıkış tarihleri, defterin adı ve soyadı satırına tüzel kişinin unvanı, T.C. kimlik </a:t>
            </a:r>
            <a:r>
              <a:rPr lang="tr-TR" sz="1600" dirty="0" err="1"/>
              <a:t>no</a:t>
            </a:r>
            <a:r>
              <a:rPr lang="tr-TR" sz="1600" dirty="0"/>
              <a:t> satırına varsa vergi kimlik numarası, tabiiyeti satırına tüzel kişinin merkezinin bulunduğu ülkenin adı, mesleği satırına tüzel kişinin hukuki statüsü (dernek, vakıf, kâr amacı gütmeyen kuruluş, </a:t>
            </a:r>
            <a:r>
              <a:rPr lang="tr-TR" sz="1600" dirty="0" err="1"/>
              <a:t>limited</a:t>
            </a:r>
            <a:r>
              <a:rPr lang="tr-TR" sz="1600" dirty="0"/>
              <a:t>/anonim şirket vb.) yazılır.</a:t>
            </a:r>
          </a:p>
          <a:p>
            <a:endParaRPr lang="tr-TR" sz="1600" dirty="0"/>
          </a:p>
          <a:p>
            <a:r>
              <a:rPr lang="tr-TR" sz="1600" dirty="0"/>
              <a:t> Ayrıca, yerleşim yeri ve e-mail adresi de deftere yazılabilir.</a:t>
            </a:r>
          </a:p>
          <a:p>
            <a:endParaRPr lang="tr-TR" sz="1600" dirty="0"/>
          </a:p>
          <a:p>
            <a:r>
              <a:rPr lang="tr-TR" sz="1600" dirty="0"/>
              <a:t>E-devlet üzerinden üyelik başvurusu alınabilir ve e-devlet sistemi üzerinden üye olunan dernek üyeliğini doğrudan sonlandırılabilir.</a:t>
            </a:r>
          </a:p>
          <a:p>
            <a:endParaRPr lang="tr-TR" sz="1600" dirty="0"/>
          </a:p>
          <a:p>
            <a:r>
              <a:rPr lang="tr-TR" sz="1600" dirty="0">
                <a:solidFill>
                  <a:schemeClr val="accent4"/>
                </a:solidFill>
              </a:rPr>
              <a:t>YABANCI UYRUKLU VATANDAŞLARIN ÜYELİĞİ VE ONURSAL ÜYELİK.</a:t>
            </a:r>
          </a:p>
        </p:txBody>
      </p:sp>
      <p:sp>
        <p:nvSpPr>
          <p:cNvPr id="9" name="Metin kutusu 8">
            <a:extLst>
              <a:ext uri="{FF2B5EF4-FFF2-40B4-BE49-F238E27FC236}">
                <a16:creationId xmlns:a16="http://schemas.microsoft.com/office/drawing/2014/main" id="{AEE1FCA0-E5F9-489A-81BE-4624D8D27DEF}"/>
              </a:ext>
            </a:extLst>
          </p:cNvPr>
          <p:cNvSpPr txBox="1"/>
          <p:nvPr/>
        </p:nvSpPr>
        <p:spPr>
          <a:xfrm>
            <a:off x="1962421" y="427926"/>
            <a:ext cx="6005922" cy="400110"/>
          </a:xfrm>
          <a:prstGeom prst="rect">
            <a:avLst/>
          </a:prstGeom>
          <a:noFill/>
        </p:spPr>
        <p:txBody>
          <a:bodyPr wrap="square" rtlCol="0" anchor="ctr">
            <a:spAutoFit/>
          </a:bodyPr>
          <a:lstStyle/>
          <a:p>
            <a:r>
              <a:rPr lang="tr-TR" sz="2000" b="1" dirty="0">
                <a:solidFill>
                  <a:srgbClr val="002060"/>
                </a:solidFill>
                <a:latin typeface="Arial Black" pitchFamily="34" charset="0"/>
              </a:rPr>
              <a:t>DEFTERLERİN TUTULMA ŞEKLİ</a:t>
            </a:r>
          </a:p>
        </p:txBody>
      </p:sp>
      <p:pic>
        <p:nvPicPr>
          <p:cNvPr id="4" name="Resim 3">
            <a:extLst>
              <a:ext uri="{FF2B5EF4-FFF2-40B4-BE49-F238E27FC236}">
                <a16:creationId xmlns:a16="http://schemas.microsoft.com/office/drawing/2014/main" id="{CF061CB5-5774-410F-B630-C8C0F42C5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2976" y="1287279"/>
            <a:ext cx="4318447" cy="5570721"/>
          </a:xfrm>
          <a:prstGeom prst="rect">
            <a:avLst/>
          </a:prstGeom>
        </p:spPr>
      </p:pic>
    </p:spTree>
    <p:extLst>
      <p:ext uri="{BB962C8B-B14F-4D97-AF65-F5344CB8AC3E}">
        <p14:creationId xmlns:p14="http://schemas.microsoft.com/office/powerpoint/2010/main" val="3236345630"/>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4294967295"/>
          </p:nvPr>
        </p:nvSpPr>
        <p:spPr/>
        <p:txBody>
          <a:bodyPr/>
          <a:lstStyle/>
          <a:p>
            <a:endParaRPr lang="tr-TR" dirty="0"/>
          </a:p>
          <a:p>
            <a:endParaRPr lang="tr-TR" dirty="0"/>
          </a:p>
        </p:txBody>
      </p:sp>
      <p:sp>
        <p:nvSpPr>
          <p:cNvPr id="5" name="Metin kutusu 4">
            <a:extLst>
              <a:ext uri="{FF2B5EF4-FFF2-40B4-BE49-F238E27FC236}">
                <a16:creationId xmlns:a16="http://schemas.microsoft.com/office/drawing/2014/main" id="{590F0A71-A024-904F-A948-4D1CC4D88059}"/>
              </a:ext>
            </a:extLst>
          </p:cNvPr>
          <p:cNvSpPr txBox="1"/>
          <p:nvPr/>
        </p:nvSpPr>
        <p:spPr>
          <a:xfrm>
            <a:off x="1962421" y="427926"/>
            <a:ext cx="184731" cy="400110"/>
          </a:xfrm>
          <a:prstGeom prst="rect">
            <a:avLst/>
          </a:prstGeom>
          <a:noFill/>
        </p:spPr>
        <p:txBody>
          <a:bodyPr wrap="none" rtlCol="0" anchor="ctr">
            <a:spAutoFit/>
          </a:bodyPr>
          <a:lstStyle/>
          <a:p>
            <a:endParaRPr lang="tr-TR" sz="2000" b="1" dirty="0">
              <a:solidFill>
                <a:srgbClr val="002060"/>
              </a:solidFill>
              <a:latin typeface="Arial Black" pitchFamily="34" charset="0"/>
            </a:endParaRPr>
          </a:p>
        </p:txBody>
      </p:sp>
      <p:sp>
        <p:nvSpPr>
          <p:cNvPr id="7" name="6 Dikdörtgen"/>
          <p:cNvSpPr/>
          <p:nvPr/>
        </p:nvSpPr>
        <p:spPr>
          <a:xfrm>
            <a:off x="675503" y="1859340"/>
            <a:ext cx="10840994" cy="1200329"/>
          </a:xfrm>
          <a:prstGeom prst="rect">
            <a:avLst/>
          </a:prstGeom>
        </p:spPr>
        <p:txBody>
          <a:bodyPr wrap="square">
            <a:spAutoFit/>
          </a:bodyPr>
          <a:lstStyle/>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p:txBody>
      </p:sp>
      <p:sp>
        <p:nvSpPr>
          <p:cNvPr id="8" name="7 Yuvarlatılmış Dikdörtgen"/>
          <p:cNvSpPr/>
          <p:nvPr/>
        </p:nvSpPr>
        <p:spPr>
          <a:xfrm>
            <a:off x="0" y="1240971"/>
            <a:ext cx="12191999" cy="54805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dirty="0">
                <a:solidFill>
                  <a:schemeClr val="tx1"/>
                </a:solidFill>
              </a:rPr>
              <a:t>Dernek gelirleri</a:t>
            </a:r>
            <a:r>
              <a:rPr lang="tr-TR" sz="2000">
                <a:solidFill>
                  <a:schemeClr val="tx1"/>
                </a:solidFill>
              </a:rPr>
              <a:t>;    </a:t>
            </a:r>
            <a:endParaRPr lang="tr-TR" sz="2000" dirty="0">
              <a:solidFill>
                <a:schemeClr val="tx1"/>
              </a:solidFill>
            </a:endParaRPr>
          </a:p>
          <a:p>
            <a:endParaRPr lang="tr-TR" sz="2000" dirty="0">
              <a:solidFill>
                <a:schemeClr val="tx1"/>
              </a:solidFill>
            </a:endParaRPr>
          </a:p>
          <a:p>
            <a:r>
              <a:rPr lang="tr-TR"/>
              <a:t>Üye Ödentileri		</a:t>
            </a:r>
            <a:r>
              <a:rPr lang="tr-TR">
                <a:solidFill>
                  <a:schemeClr val="tx1"/>
                </a:solidFill>
              </a:rPr>
              <a:t>Dernek tüzüğünde belirtilen miktar kadar üyelerden alınan aylık/yıllık  gelir</a:t>
            </a:r>
            <a:endParaRPr lang="tr-TR" dirty="0">
              <a:solidFill>
                <a:schemeClr val="tx1"/>
              </a:solidFill>
            </a:endParaRPr>
          </a:p>
          <a:p>
            <a:r>
              <a:rPr lang="tr-TR"/>
              <a:t>Bağış Gelirleri		</a:t>
            </a:r>
            <a:r>
              <a:rPr lang="tr-TR">
                <a:solidFill>
                  <a:schemeClr val="tx1"/>
                </a:solidFill>
              </a:rPr>
              <a:t>Dernek üyeleri ya da vatandaşlardan talep edilmeksizin alınan gelirlerdir.</a:t>
            </a:r>
            <a:endParaRPr lang="tr-TR" dirty="0">
              <a:solidFill>
                <a:schemeClr val="tx1"/>
              </a:solidFill>
            </a:endParaRPr>
          </a:p>
          <a:p>
            <a:r>
              <a:rPr lang="tr-TR"/>
              <a:t>Yurtdışından Alınan Yardımlar	</a:t>
            </a:r>
            <a:r>
              <a:rPr lang="tr-TR">
                <a:solidFill>
                  <a:schemeClr val="tx1"/>
                </a:solidFill>
              </a:rPr>
              <a:t>Derneklere proje/bağış v.b. kapsamında doğrudan yurtdışından gelen gelirler</a:t>
            </a:r>
          </a:p>
          <a:p>
            <a:r>
              <a:rPr lang="tr-TR"/>
              <a:t>Yardım Toplama Gelirleri	</a:t>
            </a:r>
            <a:r>
              <a:rPr lang="tr-TR">
                <a:solidFill>
                  <a:schemeClr val="tx1"/>
                </a:solidFill>
              </a:rPr>
              <a:t>2860 sayılı Kanun kapsamında elde edilen gelirler.</a:t>
            </a:r>
          </a:p>
          <a:p>
            <a:r>
              <a:rPr lang="tr-TR"/>
              <a:t>İktisadi İşletme Gelirleri	</a:t>
            </a:r>
            <a:r>
              <a:rPr lang="tr-TR">
                <a:solidFill>
                  <a:schemeClr val="tx1"/>
                </a:solidFill>
              </a:rPr>
              <a:t>Dernek tarafından ticari faaliyet yürütme amacı ile kurulan işletme geliri.</a:t>
            </a:r>
            <a:r>
              <a:rPr lang="tr-TR"/>
              <a:t>	</a:t>
            </a:r>
            <a:endParaRPr lang="tr-TR" dirty="0"/>
          </a:p>
          <a:p>
            <a:r>
              <a:rPr lang="tr-TR"/>
              <a:t>Finansal Gelirler		</a:t>
            </a:r>
            <a:r>
              <a:rPr lang="tr-TR">
                <a:solidFill>
                  <a:schemeClr val="tx1"/>
                </a:solidFill>
              </a:rPr>
              <a:t>Mevcut dövizin artması ile farkından elde edilen, kar payı ve faiz vb elde edilen gelirler.</a:t>
            </a:r>
            <a:endParaRPr lang="tr-TR" dirty="0">
              <a:solidFill>
                <a:schemeClr val="tx1"/>
              </a:solidFill>
            </a:endParaRPr>
          </a:p>
          <a:p>
            <a:r>
              <a:rPr lang="tr-TR"/>
              <a:t>Kira Gelirleri		</a:t>
            </a:r>
            <a:r>
              <a:rPr lang="tr-TR">
                <a:solidFill>
                  <a:schemeClr val="tx1"/>
                </a:solidFill>
              </a:rPr>
              <a:t>Derneğin adına kayıtlı taşınmazın kiralama işinden elde ettiği gelir.</a:t>
            </a:r>
            <a:endParaRPr lang="tr-TR" dirty="0">
              <a:solidFill>
                <a:schemeClr val="tx1"/>
              </a:solidFill>
            </a:endParaRPr>
          </a:p>
          <a:p>
            <a:r>
              <a:rPr lang="tr-TR"/>
              <a:t>Alınan Borçlar		</a:t>
            </a:r>
            <a:r>
              <a:rPr lang="tr-TR">
                <a:solidFill>
                  <a:schemeClr val="tx1"/>
                </a:solidFill>
              </a:rPr>
              <a:t>Tüzük hükümlerine uyulması şartıyla G.K. Kararı/Yönetim Kurulu kararı ile elde edilen gelirler.</a:t>
            </a:r>
            <a:endParaRPr lang="tr-TR" dirty="0">
              <a:solidFill>
                <a:schemeClr val="tx1"/>
              </a:solidFill>
            </a:endParaRPr>
          </a:p>
          <a:p>
            <a:r>
              <a:rPr lang="tr-TR" dirty="0"/>
              <a:t>Diğer Gelirler</a:t>
            </a:r>
          </a:p>
          <a:p>
            <a:endParaRPr lang="tr-TR" sz="2000" b="1" dirty="0">
              <a:solidFill>
                <a:schemeClr val="tx1"/>
              </a:solidFill>
            </a:endParaRPr>
          </a:p>
          <a:p>
            <a:br>
              <a:rPr lang="tr-TR" dirty="0"/>
            </a:br>
            <a:endParaRPr lang="tr-TR" dirty="0">
              <a:solidFill>
                <a:srgbClr val="002060"/>
              </a:solidFill>
            </a:endParaRPr>
          </a:p>
        </p:txBody>
      </p:sp>
      <p:sp>
        <p:nvSpPr>
          <p:cNvPr id="6" name="Metin kutusu 5">
            <a:extLst>
              <a:ext uri="{FF2B5EF4-FFF2-40B4-BE49-F238E27FC236}">
                <a16:creationId xmlns:a16="http://schemas.microsoft.com/office/drawing/2014/main" id="{40B083AA-C6A6-42C1-B9B8-8F11FB409BCF}"/>
              </a:ext>
            </a:extLst>
          </p:cNvPr>
          <p:cNvSpPr txBox="1"/>
          <p:nvPr/>
        </p:nvSpPr>
        <p:spPr>
          <a:xfrm>
            <a:off x="1962421" y="427926"/>
            <a:ext cx="6005922" cy="400110"/>
          </a:xfrm>
          <a:prstGeom prst="rect">
            <a:avLst/>
          </a:prstGeom>
          <a:noFill/>
        </p:spPr>
        <p:txBody>
          <a:bodyPr wrap="square" rtlCol="0" anchor="ctr">
            <a:spAutoFit/>
          </a:bodyPr>
          <a:lstStyle/>
          <a:p>
            <a:r>
              <a:rPr lang="tr-TR" sz="2000" b="1" dirty="0">
                <a:solidFill>
                  <a:srgbClr val="002060"/>
                </a:solidFill>
                <a:latin typeface="Arial Black" pitchFamily="34" charset="0"/>
              </a:rPr>
              <a:t>GELİR ve GİDER BELGELERİ</a:t>
            </a:r>
          </a:p>
        </p:txBody>
      </p:sp>
    </p:spTree>
    <p:extLst>
      <p:ext uri="{BB962C8B-B14F-4D97-AF65-F5344CB8AC3E}">
        <p14:creationId xmlns:p14="http://schemas.microsoft.com/office/powerpoint/2010/main" val="3087499004"/>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3" name="Metin kutusu 3">
            <a:extLst>
              <a:ext uri="{FF2B5EF4-FFF2-40B4-BE49-F238E27FC236}">
                <a16:creationId xmlns:a16="http://schemas.microsoft.com/office/drawing/2014/main" id="{D0B4C03A-F726-6F4E-A628-D9137330F3A0}"/>
              </a:ext>
            </a:extLst>
          </p:cNvPr>
          <p:cNvSpPr txBox="1"/>
          <p:nvPr/>
        </p:nvSpPr>
        <p:spPr>
          <a:xfrm>
            <a:off x="1817495" y="421061"/>
            <a:ext cx="2611612" cy="430887"/>
          </a:xfrm>
          <a:prstGeom prst="rect">
            <a:avLst/>
          </a:prstGeom>
          <a:noFill/>
        </p:spPr>
        <p:txBody>
          <a:bodyPr wrap="non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2200" dirty="0">
                <a:solidFill>
                  <a:srgbClr val="002060"/>
                </a:solidFill>
                <a:latin typeface="Arial Black" pitchFamily="34" charset="0"/>
              </a:rPr>
              <a:t>EĞİTİM İÇERİĞİ</a:t>
            </a:r>
          </a:p>
        </p:txBody>
      </p:sp>
      <p:sp>
        <p:nvSpPr>
          <p:cNvPr id="4" name="3 Yuvarlatılmış Dikdörtgen"/>
          <p:cNvSpPr/>
          <p:nvPr/>
        </p:nvSpPr>
        <p:spPr>
          <a:xfrm>
            <a:off x="340179" y="1322614"/>
            <a:ext cx="11511641" cy="480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tabLst>
                <a:tab pos="447675" algn="l"/>
              </a:tabLst>
            </a:pPr>
            <a:endParaRPr lang="tr-TR" b="1" dirty="0">
              <a:solidFill>
                <a:schemeClr val="tx1"/>
              </a:solidFill>
            </a:endParaRPr>
          </a:p>
          <a:p>
            <a:pPr marL="457200" indent="-457200">
              <a:tabLst>
                <a:tab pos="447675" algn="l"/>
              </a:tabLst>
            </a:pPr>
            <a:endParaRPr lang="tr-TR" b="1" dirty="0">
              <a:solidFill>
                <a:schemeClr val="tx1"/>
              </a:solidFill>
            </a:endParaRPr>
          </a:p>
          <a:p>
            <a:pPr marL="457200" indent="-457200">
              <a:tabLst>
                <a:tab pos="447675" algn="l"/>
              </a:tabLst>
            </a:pPr>
            <a:endParaRPr lang="tr-TR" b="1" dirty="0">
              <a:solidFill>
                <a:schemeClr val="tx1"/>
              </a:solidFill>
            </a:endParaRPr>
          </a:p>
          <a:p>
            <a:pPr marL="457200" indent="-457200">
              <a:tabLst>
                <a:tab pos="447675" algn="l"/>
              </a:tabLst>
            </a:pPr>
            <a:endParaRPr lang="tr-TR" b="1" dirty="0">
              <a:solidFill>
                <a:schemeClr val="tx1"/>
              </a:solidFill>
            </a:endParaRPr>
          </a:p>
          <a:p>
            <a:pPr marL="457200" indent="-457200">
              <a:tabLst>
                <a:tab pos="447675" algn="l"/>
              </a:tabLst>
            </a:pPr>
            <a:endParaRPr lang="tr-TR" b="1" dirty="0">
              <a:solidFill>
                <a:schemeClr val="tx1"/>
              </a:solidFill>
            </a:endParaRPr>
          </a:p>
          <a:p>
            <a:pPr marL="457200" indent="-457200">
              <a:tabLst>
                <a:tab pos="447675" algn="l"/>
              </a:tabLst>
            </a:pPr>
            <a:r>
              <a:rPr lang="tr-TR" b="1" dirty="0">
                <a:solidFill>
                  <a:schemeClr val="tx1"/>
                </a:solidFill>
              </a:rPr>
              <a:t>DERNEK KURULUŞU</a:t>
            </a:r>
          </a:p>
          <a:p>
            <a:pPr marL="457200" indent="-457200">
              <a:tabLst>
                <a:tab pos="447675" algn="l"/>
              </a:tabLst>
            </a:pPr>
            <a:endParaRPr lang="tr-TR" b="1" dirty="0">
              <a:solidFill>
                <a:schemeClr val="tx1"/>
              </a:solidFill>
            </a:endParaRPr>
          </a:p>
          <a:p>
            <a:pPr marL="457200" indent="-457200">
              <a:tabLst>
                <a:tab pos="447675" algn="l"/>
              </a:tabLst>
            </a:pPr>
            <a:r>
              <a:rPr lang="tr-TR" b="1" dirty="0">
                <a:solidFill>
                  <a:schemeClr val="tx1"/>
                </a:solidFill>
              </a:rPr>
              <a:t>DERNEKLERİN ALT VE ÜST KURULUŞLARI</a:t>
            </a:r>
          </a:p>
          <a:p>
            <a:pPr marL="457200" indent="-457200">
              <a:tabLst>
                <a:tab pos="447675" algn="l"/>
              </a:tabLst>
            </a:pPr>
            <a:endParaRPr lang="tr-TR" b="1" dirty="0">
              <a:solidFill>
                <a:schemeClr val="tx1"/>
              </a:solidFill>
            </a:endParaRPr>
          </a:p>
          <a:p>
            <a:pPr marL="457200" indent="-457200">
              <a:tabLst>
                <a:tab pos="447675" algn="l"/>
              </a:tabLst>
            </a:pPr>
            <a:r>
              <a:rPr lang="tr-TR" b="1" dirty="0">
                <a:solidFill>
                  <a:schemeClr val="tx1"/>
                </a:solidFill>
              </a:rPr>
              <a:t>DEFTER TUTMA ŞEKİLLERİ VE DEFTER TUTMA ESASLARI</a:t>
            </a:r>
          </a:p>
          <a:p>
            <a:pPr marL="457200" indent="-457200">
              <a:tabLst>
                <a:tab pos="447675" algn="l"/>
              </a:tabLst>
            </a:pPr>
            <a:endParaRPr lang="tr-TR" b="1" dirty="0">
              <a:solidFill>
                <a:schemeClr val="tx1"/>
              </a:solidFill>
            </a:endParaRPr>
          </a:p>
          <a:p>
            <a:pPr marL="457200" indent="-457200">
              <a:tabLst>
                <a:tab pos="447675" algn="l"/>
              </a:tabLst>
            </a:pPr>
            <a:r>
              <a:rPr lang="tr-TR" b="1" dirty="0">
                <a:solidFill>
                  <a:schemeClr val="tx1"/>
                </a:solidFill>
              </a:rPr>
              <a:t>DERNEKLERİN GELİR ŞEKİLLERİ VE ALINDI MAKBUZU </a:t>
            </a:r>
          </a:p>
          <a:p>
            <a:pPr marL="457200" indent="-457200">
              <a:tabLst>
                <a:tab pos="447675" algn="l"/>
              </a:tabLst>
            </a:pPr>
            <a:endParaRPr lang="tr-TR" b="1" dirty="0">
              <a:solidFill>
                <a:schemeClr val="tx1"/>
              </a:solidFill>
            </a:endParaRPr>
          </a:p>
          <a:p>
            <a:pPr marL="457200" indent="-457200">
              <a:tabLst>
                <a:tab pos="447675" algn="l"/>
              </a:tabLst>
            </a:pPr>
            <a:r>
              <a:rPr lang="tr-TR" b="1" dirty="0">
                <a:solidFill>
                  <a:schemeClr val="tx1"/>
                </a:solidFill>
              </a:rPr>
              <a:t>BİLDİRİM YÜKÜMLÜLÜĞÜ VE BİLDİRİM ŞEKLİ</a:t>
            </a:r>
          </a:p>
          <a:p>
            <a:pPr marL="457200" indent="-457200">
              <a:tabLst>
                <a:tab pos="447675" algn="l"/>
              </a:tabLst>
            </a:pPr>
            <a:endParaRPr lang="tr-TR" b="1" dirty="0">
              <a:solidFill>
                <a:schemeClr val="tx1"/>
              </a:solidFill>
            </a:endParaRPr>
          </a:p>
          <a:p>
            <a:pPr marL="457200" indent="-457200">
              <a:tabLst>
                <a:tab pos="447675" algn="l"/>
              </a:tabLst>
            </a:pPr>
            <a:endParaRPr lang="tr-TR" b="1" dirty="0">
              <a:solidFill>
                <a:schemeClr val="tx1"/>
              </a:solidFill>
            </a:endParaRPr>
          </a:p>
          <a:p>
            <a:pPr marL="457200" indent="-457200">
              <a:tabLst>
                <a:tab pos="447675" algn="l"/>
              </a:tabLst>
            </a:pPr>
            <a:endParaRPr lang="tr-TR" dirty="0"/>
          </a:p>
          <a:p>
            <a:pPr marL="457200" indent="-457200">
              <a:tabLst>
                <a:tab pos="447675" algn="l"/>
              </a:tabLst>
            </a:pPr>
            <a:endParaRPr lang="tr-TR" dirty="0"/>
          </a:p>
          <a:p>
            <a:pPr marL="457200" indent="-457200">
              <a:tabLst>
                <a:tab pos="447675" algn="l"/>
              </a:tabLst>
            </a:pPr>
            <a:endParaRPr lang="tr-TR" sz="2400" b="1" dirty="0">
              <a:solidFill>
                <a:srgbClr val="002060"/>
              </a:solidFill>
              <a:latin typeface="Times New Roman" pitchFamily="18" charset="0"/>
              <a:cs typeface="Times New Roman" pitchFamily="18" charset="0"/>
            </a:endParaRPr>
          </a:p>
          <a:p>
            <a:pPr marL="457200" indent="-457200">
              <a:tabLst>
                <a:tab pos="447675" algn="l"/>
              </a:tabLst>
            </a:pPr>
            <a:endParaRPr lang="tr-TR" sz="2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384266193"/>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4294967295"/>
          </p:nvPr>
        </p:nvSpPr>
        <p:spPr/>
        <p:txBody>
          <a:bodyPr/>
          <a:lstStyle/>
          <a:p>
            <a:endParaRPr lang="tr-TR" dirty="0"/>
          </a:p>
          <a:p>
            <a:endParaRPr lang="tr-TR" dirty="0"/>
          </a:p>
        </p:txBody>
      </p:sp>
      <p:sp>
        <p:nvSpPr>
          <p:cNvPr id="5" name="Metin kutusu 4">
            <a:extLst>
              <a:ext uri="{FF2B5EF4-FFF2-40B4-BE49-F238E27FC236}">
                <a16:creationId xmlns:a16="http://schemas.microsoft.com/office/drawing/2014/main" id="{590F0A71-A024-904F-A948-4D1CC4D88059}"/>
              </a:ext>
            </a:extLst>
          </p:cNvPr>
          <p:cNvSpPr txBox="1"/>
          <p:nvPr/>
        </p:nvSpPr>
        <p:spPr>
          <a:xfrm>
            <a:off x="1962421" y="427926"/>
            <a:ext cx="184731" cy="400110"/>
          </a:xfrm>
          <a:prstGeom prst="rect">
            <a:avLst/>
          </a:prstGeom>
          <a:noFill/>
        </p:spPr>
        <p:txBody>
          <a:bodyPr wrap="none" rtlCol="0" anchor="ctr">
            <a:spAutoFit/>
          </a:bodyPr>
          <a:lstStyle/>
          <a:p>
            <a:endParaRPr lang="tr-TR" sz="2000" b="1" dirty="0">
              <a:solidFill>
                <a:srgbClr val="002060"/>
              </a:solidFill>
              <a:latin typeface="Arial Black" pitchFamily="34" charset="0"/>
            </a:endParaRPr>
          </a:p>
        </p:txBody>
      </p:sp>
      <p:sp>
        <p:nvSpPr>
          <p:cNvPr id="7" name="6 Dikdörtgen"/>
          <p:cNvSpPr/>
          <p:nvPr/>
        </p:nvSpPr>
        <p:spPr>
          <a:xfrm>
            <a:off x="675503" y="1859340"/>
            <a:ext cx="10840994" cy="1200329"/>
          </a:xfrm>
          <a:prstGeom prst="rect">
            <a:avLst/>
          </a:prstGeom>
        </p:spPr>
        <p:txBody>
          <a:bodyPr wrap="square">
            <a:spAutoFit/>
          </a:bodyPr>
          <a:lstStyle/>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p:txBody>
      </p:sp>
      <p:sp>
        <p:nvSpPr>
          <p:cNvPr id="8" name="7 Yuvarlatılmış Dikdörtgen"/>
          <p:cNvSpPr/>
          <p:nvPr/>
        </p:nvSpPr>
        <p:spPr>
          <a:xfrm>
            <a:off x="313614" y="1240972"/>
            <a:ext cx="6374136" cy="54805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dirty="0"/>
          </a:p>
          <a:p>
            <a:pPr marL="285750" indent="-285750">
              <a:buFont typeface="Arial" panose="020B0604020202020204" pitchFamily="34" charset="0"/>
              <a:buChar char="•"/>
            </a:pPr>
            <a:r>
              <a:rPr lang="tr-TR" dirty="0"/>
              <a:t>Dernek gelirleri alındı belgesi ile toplanır ve giderler harcama belgesi ile yapılır. </a:t>
            </a:r>
          </a:p>
          <a:p>
            <a:endParaRPr lang="tr-TR" b="1" dirty="0"/>
          </a:p>
          <a:p>
            <a:pPr marL="285750" indent="-285750">
              <a:buFont typeface="Arial" panose="020B0604020202020204" pitchFamily="34" charset="0"/>
              <a:buChar char="•"/>
            </a:pPr>
            <a:r>
              <a:rPr lang="tr-TR" dirty="0"/>
              <a:t>Dernek gelirlerinin tahsilinde kullanılacak Alındı Belgeleri (EK- 17)’de gösterilen biçim ve ebatta yönetim kurulu kararıyla bastırılır. </a:t>
            </a:r>
          </a:p>
          <a:p>
            <a:pPr algn="just"/>
            <a:endParaRPr lang="tr-TR" dirty="0"/>
          </a:p>
          <a:p>
            <a:pPr marL="285750" indent="-285750" algn="just">
              <a:buFont typeface="Arial" panose="020B0604020202020204" pitchFamily="34" charset="0"/>
              <a:buChar char="•"/>
            </a:pPr>
            <a:r>
              <a:rPr lang="tr-TR" b="1" dirty="0">
                <a:solidFill>
                  <a:schemeClr val="tx1"/>
                </a:solidFill>
              </a:rPr>
              <a:t>Dernek gelirlerinin bankalar aracılığı ile toplanması halinde banka tarafından düzenlenen dekont veya hesap özeti gibi belgeler alındı belgesi yerine geçer. </a:t>
            </a:r>
          </a:p>
          <a:p>
            <a:pPr algn="just"/>
            <a:endParaRPr lang="tr-TR" dirty="0"/>
          </a:p>
        </p:txBody>
      </p:sp>
      <p:sp>
        <p:nvSpPr>
          <p:cNvPr id="6" name="Metin kutusu 5">
            <a:extLst>
              <a:ext uri="{FF2B5EF4-FFF2-40B4-BE49-F238E27FC236}">
                <a16:creationId xmlns:a16="http://schemas.microsoft.com/office/drawing/2014/main" id="{40B083AA-C6A6-42C1-B9B8-8F11FB409BCF}"/>
              </a:ext>
            </a:extLst>
          </p:cNvPr>
          <p:cNvSpPr txBox="1"/>
          <p:nvPr/>
        </p:nvSpPr>
        <p:spPr>
          <a:xfrm>
            <a:off x="1962421" y="427926"/>
            <a:ext cx="6005922" cy="400110"/>
          </a:xfrm>
          <a:prstGeom prst="rect">
            <a:avLst/>
          </a:prstGeom>
          <a:noFill/>
        </p:spPr>
        <p:txBody>
          <a:bodyPr wrap="square" rtlCol="0" anchor="ctr">
            <a:spAutoFit/>
          </a:bodyPr>
          <a:lstStyle/>
          <a:p>
            <a:r>
              <a:rPr lang="tr-TR" sz="2000" b="1" dirty="0">
                <a:solidFill>
                  <a:srgbClr val="002060"/>
                </a:solidFill>
                <a:latin typeface="Arial Black" pitchFamily="34" charset="0"/>
              </a:rPr>
              <a:t>ALINDI BELGELERİ</a:t>
            </a:r>
          </a:p>
        </p:txBody>
      </p:sp>
      <p:sp>
        <p:nvSpPr>
          <p:cNvPr id="3" name="Dikdörtgen 2"/>
          <p:cNvSpPr/>
          <p:nvPr/>
        </p:nvSpPr>
        <p:spPr>
          <a:xfrm>
            <a:off x="10844518" y="1035911"/>
            <a:ext cx="671979" cy="307777"/>
          </a:xfrm>
          <a:prstGeom prst="rect">
            <a:avLst/>
          </a:prstGeom>
          <a:noFill/>
        </p:spPr>
        <p:txBody>
          <a:bodyPr wrap="none" lIns="91440" tIns="45720" rIns="91440" bIns="45720">
            <a:spAutoFit/>
          </a:bodyPr>
          <a:lstStyle/>
          <a:p>
            <a:pPr algn="ctr"/>
            <a:r>
              <a:rPr lang="tr-TR" sz="1400">
                <a:ln w="0"/>
                <a:effectLst>
                  <a:outerShdw blurRad="38100" dist="19050" dir="2700000" algn="tl" rotWithShape="0">
                    <a:schemeClr val="dk1">
                      <a:alpha val="40000"/>
                    </a:schemeClr>
                  </a:outerShdw>
                </a:effectLst>
              </a:rPr>
              <a:t>Ek - 17</a:t>
            </a:r>
            <a:endParaRPr lang="tr-TR" sz="1400" b="0" cap="none" spc="0">
              <a:ln w="0"/>
              <a:solidFill>
                <a:schemeClr val="tx1"/>
              </a:solidFill>
              <a:effectLst>
                <a:outerShdw blurRad="38100" dist="19050" dir="2700000" algn="tl" rotWithShape="0">
                  <a:schemeClr val="dk1">
                    <a:alpha val="40000"/>
                  </a:schemeClr>
                </a:outerShdw>
              </a:effectLst>
            </a:endParaRPr>
          </a:p>
        </p:txBody>
      </p:sp>
      <p:pic>
        <p:nvPicPr>
          <p:cNvPr id="9" name="Resim 8">
            <a:extLst>
              <a:ext uri="{FF2B5EF4-FFF2-40B4-BE49-F238E27FC236}">
                <a16:creationId xmlns:a16="http://schemas.microsoft.com/office/drawing/2014/main" id="{AC8628D2-13FB-45CE-B392-53893778F0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8446" y="1074368"/>
            <a:ext cx="4535182" cy="5783631"/>
          </a:xfrm>
          <a:prstGeom prst="rect">
            <a:avLst/>
          </a:prstGeom>
        </p:spPr>
      </p:pic>
    </p:spTree>
    <p:extLst>
      <p:ext uri="{BB962C8B-B14F-4D97-AF65-F5344CB8AC3E}">
        <p14:creationId xmlns:p14="http://schemas.microsoft.com/office/powerpoint/2010/main" val="1845395424"/>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4294967295"/>
          </p:nvPr>
        </p:nvSpPr>
        <p:spPr/>
        <p:txBody>
          <a:bodyPr/>
          <a:lstStyle/>
          <a:p>
            <a:endParaRPr lang="tr-TR" dirty="0"/>
          </a:p>
          <a:p>
            <a:endParaRPr lang="tr-TR" dirty="0"/>
          </a:p>
        </p:txBody>
      </p:sp>
      <p:sp>
        <p:nvSpPr>
          <p:cNvPr id="5" name="Metin kutusu 4">
            <a:extLst>
              <a:ext uri="{FF2B5EF4-FFF2-40B4-BE49-F238E27FC236}">
                <a16:creationId xmlns:a16="http://schemas.microsoft.com/office/drawing/2014/main" id="{590F0A71-A024-904F-A948-4D1CC4D88059}"/>
              </a:ext>
            </a:extLst>
          </p:cNvPr>
          <p:cNvSpPr txBox="1"/>
          <p:nvPr/>
        </p:nvSpPr>
        <p:spPr>
          <a:xfrm>
            <a:off x="1962421" y="427926"/>
            <a:ext cx="184731" cy="400110"/>
          </a:xfrm>
          <a:prstGeom prst="rect">
            <a:avLst/>
          </a:prstGeom>
          <a:noFill/>
        </p:spPr>
        <p:txBody>
          <a:bodyPr wrap="none" rtlCol="0" anchor="ctr">
            <a:spAutoFit/>
          </a:bodyPr>
          <a:lstStyle/>
          <a:p>
            <a:endParaRPr lang="tr-TR" sz="2000" b="1" dirty="0">
              <a:solidFill>
                <a:srgbClr val="002060"/>
              </a:solidFill>
              <a:latin typeface="Arial Black" pitchFamily="34" charset="0"/>
            </a:endParaRPr>
          </a:p>
        </p:txBody>
      </p:sp>
      <p:sp>
        <p:nvSpPr>
          <p:cNvPr id="7" name="6 Dikdörtgen"/>
          <p:cNvSpPr/>
          <p:nvPr/>
        </p:nvSpPr>
        <p:spPr>
          <a:xfrm>
            <a:off x="675503" y="1859340"/>
            <a:ext cx="10840994" cy="1200329"/>
          </a:xfrm>
          <a:prstGeom prst="rect">
            <a:avLst/>
          </a:prstGeom>
        </p:spPr>
        <p:txBody>
          <a:bodyPr wrap="square">
            <a:spAutoFit/>
          </a:bodyPr>
          <a:lstStyle/>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p:txBody>
      </p:sp>
      <p:sp>
        <p:nvSpPr>
          <p:cNvPr id="8" name="7 Yuvarlatılmış Dikdörtgen"/>
          <p:cNvSpPr/>
          <p:nvPr/>
        </p:nvSpPr>
        <p:spPr>
          <a:xfrm>
            <a:off x="331312" y="1240971"/>
            <a:ext cx="10840994" cy="54805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b="1" dirty="0"/>
          </a:p>
          <a:p>
            <a:endParaRPr lang="tr-TR" b="1" dirty="0"/>
          </a:p>
          <a:p>
            <a:endParaRPr lang="tr-TR" b="1" dirty="0"/>
          </a:p>
          <a:p>
            <a:pPr marL="285750" indent="-285750" algn="just">
              <a:buFont typeface="Arial" panose="020B0604020202020204" pitchFamily="34" charset="0"/>
              <a:buChar char="•"/>
            </a:pPr>
            <a:r>
              <a:rPr lang="tr-TR" dirty="0"/>
              <a:t>Bastırılan alındı belgelerinin seri ve sıra numaraları ile diğer baskı işlerinde kusur bulunup bulunmadığı, sayman üyece kontrol edilir. Kontrolde hatalı olduğu ortaya çıkan cilt veya formlar geri verilerek aynı miktarda yenisi bastırılır</a:t>
            </a:r>
            <a:r>
              <a:rPr lang="tr-TR"/>
              <a:t>. </a:t>
            </a:r>
            <a:endParaRPr lang="tr-TR" dirty="0"/>
          </a:p>
          <a:p>
            <a:pPr algn="just"/>
            <a:endParaRPr lang="tr-TR" dirty="0"/>
          </a:p>
          <a:p>
            <a:pPr marL="285750" indent="-285750" algn="just">
              <a:buFont typeface="Arial" panose="020B0604020202020204" pitchFamily="34" charset="0"/>
              <a:buChar char="•"/>
            </a:pPr>
            <a:r>
              <a:rPr lang="tr-TR" dirty="0"/>
              <a:t>Bastırılan alındı belgeleri matbaadan dernek saymanınca tutanakla teslim alınır. Dernek saymanı bu alındı belgelerinin dernek adına para toplama yetkili kişilere tesliminden, boş ve kullanılmış alındı belgelerinin saklanmasından sorumludur. </a:t>
            </a:r>
          </a:p>
          <a:p>
            <a:pPr algn="just"/>
            <a:endParaRPr lang="tr-TR" dirty="0"/>
          </a:p>
          <a:p>
            <a:pPr marL="285750" indent="-285750" algn="just">
              <a:buFont typeface="Arial" panose="020B0604020202020204" pitchFamily="34" charset="0"/>
              <a:buChar char="•"/>
            </a:pPr>
            <a:r>
              <a:rPr lang="tr-TR" dirty="0"/>
              <a:t>Tamamı kullanılmadığı halde herhangi bir nedenle iade edilen alındı belgelerinin kullanılmayan yaprakları tespit edilerek sayman ve iade eden kişi tarafından tutanak altına alınır.  Bu şekilde iade edilen alındı belgesi ciltleri, gelir tahsil edecek başka bir kişiye verilebilir veya yaprakları üzerine büyük harflerle ve görünebilecek şekilde iptal yazılarak bir daha kullanılmaz.</a:t>
            </a:r>
          </a:p>
          <a:p>
            <a:pPr algn="just"/>
            <a:endParaRPr lang="tr-TR" dirty="0"/>
          </a:p>
          <a:p>
            <a:pPr algn="just"/>
            <a:endParaRPr lang="tr-TR" dirty="0"/>
          </a:p>
          <a:p>
            <a:br>
              <a:rPr lang="tr-TR" dirty="0"/>
            </a:br>
            <a:endParaRPr lang="tr-TR" dirty="0"/>
          </a:p>
        </p:txBody>
      </p:sp>
      <p:sp>
        <p:nvSpPr>
          <p:cNvPr id="6" name="Metin kutusu 5">
            <a:extLst>
              <a:ext uri="{FF2B5EF4-FFF2-40B4-BE49-F238E27FC236}">
                <a16:creationId xmlns:a16="http://schemas.microsoft.com/office/drawing/2014/main" id="{40B083AA-C6A6-42C1-B9B8-8F11FB409BCF}"/>
              </a:ext>
            </a:extLst>
          </p:cNvPr>
          <p:cNvSpPr txBox="1"/>
          <p:nvPr/>
        </p:nvSpPr>
        <p:spPr>
          <a:xfrm>
            <a:off x="1962421" y="427926"/>
            <a:ext cx="6005922" cy="400110"/>
          </a:xfrm>
          <a:prstGeom prst="rect">
            <a:avLst/>
          </a:prstGeom>
          <a:noFill/>
        </p:spPr>
        <p:txBody>
          <a:bodyPr wrap="square" rtlCol="0" anchor="ctr">
            <a:spAutoFit/>
          </a:bodyPr>
          <a:lstStyle/>
          <a:p>
            <a:r>
              <a:rPr lang="tr-TR" sz="2000" b="1" dirty="0">
                <a:solidFill>
                  <a:srgbClr val="002060"/>
                </a:solidFill>
                <a:latin typeface="Arial Black" pitchFamily="34" charset="0"/>
              </a:rPr>
              <a:t>GELİR ve GİDER BELGELERİ</a:t>
            </a:r>
          </a:p>
        </p:txBody>
      </p:sp>
    </p:spTree>
    <p:extLst>
      <p:ext uri="{BB962C8B-B14F-4D97-AF65-F5344CB8AC3E}">
        <p14:creationId xmlns:p14="http://schemas.microsoft.com/office/powerpoint/2010/main" val="531745310"/>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4294967295"/>
          </p:nvPr>
        </p:nvSpPr>
        <p:spPr/>
        <p:txBody>
          <a:bodyPr/>
          <a:lstStyle/>
          <a:p>
            <a:endParaRPr lang="tr-TR" dirty="0"/>
          </a:p>
          <a:p>
            <a:endParaRPr lang="tr-TR" dirty="0"/>
          </a:p>
        </p:txBody>
      </p:sp>
      <p:sp>
        <p:nvSpPr>
          <p:cNvPr id="5" name="Metin kutusu 4">
            <a:extLst>
              <a:ext uri="{FF2B5EF4-FFF2-40B4-BE49-F238E27FC236}">
                <a16:creationId xmlns:a16="http://schemas.microsoft.com/office/drawing/2014/main" id="{590F0A71-A024-904F-A948-4D1CC4D88059}"/>
              </a:ext>
            </a:extLst>
          </p:cNvPr>
          <p:cNvSpPr txBox="1"/>
          <p:nvPr/>
        </p:nvSpPr>
        <p:spPr>
          <a:xfrm>
            <a:off x="1962421" y="427926"/>
            <a:ext cx="184731" cy="400110"/>
          </a:xfrm>
          <a:prstGeom prst="rect">
            <a:avLst/>
          </a:prstGeom>
          <a:noFill/>
        </p:spPr>
        <p:txBody>
          <a:bodyPr wrap="none" rtlCol="0" anchor="ctr">
            <a:spAutoFit/>
          </a:bodyPr>
          <a:lstStyle/>
          <a:p>
            <a:endParaRPr lang="tr-TR" sz="2000" b="1" dirty="0">
              <a:solidFill>
                <a:srgbClr val="002060"/>
              </a:solidFill>
              <a:latin typeface="Arial Black" pitchFamily="34" charset="0"/>
            </a:endParaRPr>
          </a:p>
        </p:txBody>
      </p:sp>
      <p:sp>
        <p:nvSpPr>
          <p:cNvPr id="7" name="6 Dikdörtgen"/>
          <p:cNvSpPr/>
          <p:nvPr/>
        </p:nvSpPr>
        <p:spPr>
          <a:xfrm>
            <a:off x="675503" y="1859340"/>
            <a:ext cx="10840994" cy="1200329"/>
          </a:xfrm>
          <a:prstGeom prst="rect">
            <a:avLst/>
          </a:prstGeom>
        </p:spPr>
        <p:txBody>
          <a:bodyPr wrap="square">
            <a:spAutoFit/>
          </a:bodyPr>
          <a:lstStyle/>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p:txBody>
      </p:sp>
      <p:sp>
        <p:nvSpPr>
          <p:cNvPr id="8" name="7 Yuvarlatılmış Dikdörtgen"/>
          <p:cNvSpPr/>
          <p:nvPr/>
        </p:nvSpPr>
        <p:spPr>
          <a:xfrm>
            <a:off x="331312" y="1240971"/>
            <a:ext cx="6629927" cy="54805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tr-TR" dirty="0"/>
          </a:p>
          <a:p>
            <a:pPr marL="285750" indent="-285750" algn="just">
              <a:buFont typeface="Arial" panose="020B0604020202020204" pitchFamily="34" charset="0"/>
              <a:buChar char="•"/>
            </a:pPr>
            <a:r>
              <a:rPr lang="tr-TR" dirty="0"/>
              <a:t>Alındı belgelerinin, eski ve yeni saymanlar arasında tutanakla devir teslimi yapılır.</a:t>
            </a:r>
          </a:p>
          <a:p>
            <a:pPr algn="just"/>
            <a:endParaRPr lang="tr-TR" dirty="0"/>
          </a:p>
          <a:p>
            <a:pPr marL="285750" indent="-285750" algn="just">
              <a:buFont typeface="Arial" panose="020B0604020202020204" pitchFamily="34" charset="0"/>
              <a:buChar char="•"/>
            </a:pPr>
            <a:r>
              <a:rPr lang="tr-TR" dirty="0"/>
              <a:t>Alındı belgeleri, sabit boyalı sert veya sivri uçlu tükenmez kalemle okunaklı bir biçimde </a:t>
            </a:r>
            <a:r>
              <a:rPr lang="tr-TR" dirty="0" err="1"/>
              <a:t>silintisiz</a:t>
            </a:r>
            <a:r>
              <a:rPr lang="tr-TR" dirty="0"/>
              <a:t> ve </a:t>
            </a:r>
            <a:r>
              <a:rPr lang="tr-TR" dirty="0" err="1"/>
              <a:t>kazıntısız</a:t>
            </a:r>
            <a:r>
              <a:rPr lang="tr-TR" dirty="0"/>
              <a:t> olarak doldurulur. Ödemede bulunana asıl yaprak koparılarak verilir, koçan kısmı ciltte bırakılır. </a:t>
            </a:r>
          </a:p>
          <a:p>
            <a:pPr algn="just"/>
            <a:endParaRPr lang="tr-TR" dirty="0"/>
          </a:p>
          <a:p>
            <a:pPr marL="285750" indent="-285750" algn="just">
              <a:buFont typeface="Arial" panose="020B0604020202020204" pitchFamily="34" charset="0"/>
              <a:buChar char="•"/>
            </a:pPr>
            <a:r>
              <a:rPr lang="tr-TR"/>
              <a:t>Düzenleme </a:t>
            </a:r>
            <a:r>
              <a:rPr lang="tr-TR" dirty="0"/>
              <a:t>sırasında hata yapılırsa, hatalı belge yaprağı ödemede bulunana verilmez. Asıl ve koçan yaprakların üzerine “İPTAL” ibaresi yazılıp her ikisi koparılmadan ciltte bırakılır.</a:t>
            </a:r>
          </a:p>
          <a:p>
            <a:pPr algn="just"/>
            <a:endParaRPr lang="tr-TR" dirty="0"/>
          </a:p>
          <a:p>
            <a:pPr marL="285750" indent="-285750" algn="just">
              <a:buFont typeface="Arial" panose="020B0604020202020204" pitchFamily="34" charset="0"/>
              <a:buChar char="•"/>
            </a:pPr>
            <a:r>
              <a:rPr lang="tr-TR" dirty="0"/>
              <a:t>Alındı belgeleri ve harcama belgelerinin saklama süresi beş </a:t>
            </a:r>
            <a:r>
              <a:rPr lang="tr-TR"/>
              <a:t>yıldır.</a:t>
            </a:r>
          </a:p>
          <a:p>
            <a:pPr marL="285750" indent="-285750" algn="just">
              <a:buFont typeface="Arial" panose="020B0604020202020204" pitchFamily="34" charset="0"/>
              <a:buChar char="•"/>
            </a:pPr>
            <a:r>
              <a:rPr lang="tr-TR">
                <a:solidFill>
                  <a:schemeClr val="accent4"/>
                </a:solidFill>
              </a:rPr>
              <a:t>Koçanın alt kısmında bulunan nüshasında düzeltme yapılamaz. </a:t>
            </a:r>
            <a:endParaRPr lang="tr-TR" dirty="0">
              <a:solidFill>
                <a:schemeClr val="accent4"/>
              </a:solidFill>
            </a:endParaRPr>
          </a:p>
          <a:p>
            <a:pPr algn="just"/>
            <a:endParaRPr lang="tr-TR" dirty="0"/>
          </a:p>
        </p:txBody>
      </p:sp>
      <p:sp>
        <p:nvSpPr>
          <p:cNvPr id="6" name="Metin kutusu 5">
            <a:extLst>
              <a:ext uri="{FF2B5EF4-FFF2-40B4-BE49-F238E27FC236}">
                <a16:creationId xmlns:a16="http://schemas.microsoft.com/office/drawing/2014/main" id="{40B083AA-C6A6-42C1-B9B8-8F11FB409BCF}"/>
              </a:ext>
            </a:extLst>
          </p:cNvPr>
          <p:cNvSpPr txBox="1"/>
          <p:nvPr/>
        </p:nvSpPr>
        <p:spPr>
          <a:xfrm>
            <a:off x="1962421" y="427926"/>
            <a:ext cx="6005922" cy="400110"/>
          </a:xfrm>
          <a:prstGeom prst="rect">
            <a:avLst/>
          </a:prstGeom>
          <a:noFill/>
        </p:spPr>
        <p:txBody>
          <a:bodyPr wrap="square" rtlCol="0" anchor="ctr">
            <a:spAutoFit/>
          </a:bodyPr>
          <a:lstStyle/>
          <a:p>
            <a:r>
              <a:rPr lang="tr-TR" sz="2000" b="1" dirty="0">
                <a:solidFill>
                  <a:srgbClr val="002060"/>
                </a:solidFill>
                <a:latin typeface="Arial Black" pitchFamily="34" charset="0"/>
              </a:rPr>
              <a:t>GELİR ve GİDER BELGELERİ</a:t>
            </a:r>
          </a:p>
        </p:txBody>
      </p:sp>
      <p:pic>
        <p:nvPicPr>
          <p:cNvPr id="13" name="Resim 12">
            <a:extLst>
              <a:ext uri="{FF2B5EF4-FFF2-40B4-BE49-F238E27FC236}">
                <a16:creationId xmlns:a16="http://schemas.microsoft.com/office/drawing/2014/main" id="{B1BC44FA-636B-47D4-BDF9-94886E7DE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2679" y="939486"/>
            <a:ext cx="4640949" cy="5918514"/>
          </a:xfrm>
          <a:prstGeom prst="rect">
            <a:avLst/>
          </a:prstGeom>
        </p:spPr>
      </p:pic>
    </p:spTree>
    <p:extLst>
      <p:ext uri="{BB962C8B-B14F-4D97-AF65-F5344CB8AC3E}">
        <p14:creationId xmlns:p14="http://schemas.microsoft.com/office/powerpoint/2010/main" val="1919400929"/>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utp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5984" y="1009666"/>
            <a:ext cx="10229482" cy="5754083"/>
          </a:xfrm>
          <a:prstGeom prst="rect">
            <a:avLst/>
          </a:prstGeom>
        </p:spPr>
      </p:pic>
      <p:sp>
        <p:nvSpPr>
          <p:cNvPr id="3" name="Metin kutusu 2">
            <a:extLst>
              <a:ext uri="{FF2B5EF4-FFF2-40B4-BE49-F238E27FC236}">
                <a16:creationId xmlns:a16="http://schemas.microsoft.com/office/drawing/2014/main" id="{0B4055E3-9046-49D5-8350-036F507D7457}"/>
              </a:ext>
            </a:extLst>
          </p:cNvPr>
          <p:cNvSpPr txBox="1"/>
          <p:nvPr/>
        </p:nvSpPr>
        <p:spPr>
          <a:xfrm>
            <a:off x="1962421" y="427926"/>
            <a:ext cx="6005922" cy="400110"/>
          </a:xfrm>
          <a:prstGeom prst="rect">
            <a:avLst/>
          </a:prstGeom>
          <a:noFill/>
        </p:spPr>
        <p:txBody>
          <a:bodyPr wrap="square" rtlCol="0" anchor="ctr">
            <a:spAutoFit/>
          </a:bodyPr>
          <a:lstStyle/>
          <a:p>
            <a:r>
              <a:rPr lang="tr-TR" sz="2000" b="1" dirty="0">
                <a:solidFill>
                  <a:srgbClr val="002060"/>
                </a:solidFill>
                <a:latin typeface="Arial Black" pitchFamily="34" charset="0"/>
              </a:rPr>
              <a:t>E ALINDI BELGESİ DÜZENLENMESİ</a:t>
            </a:r>
          </a:p>
        </p:txBody>
      </p:sp>
    </p:spTree>
    <p:extLst>
      <p:ext uri="{BB962C8B-B14F-4D97-AF65-F5344CB8AC3E}">
        <p14:creationId xmlns:p14="http://schemas.microsoft.com/office/powerpoint/2010/main" val="2496158881"/>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4294967295"/>
          </p:nvPr>
        </p:nvSpPr>
        <p:spPr/>
        <p:txBody>
          <a:bodyPr/>
          <a:lstStyle/>
          <a:p>
            <a:endParaRPr lang="tr-TR" dirty="0"/>
          </a:p>
          <a:p>
            <a:endParaRPr lang="tr-TR" dirty="0"/>
          </a:p>
        </p:txBody>
      </p:sp>
      <p:sp>
        <p:nvSpPr>
          <p:cNvPr id="5" name="Metin kutusu 4">
            <a:extLst>
              <a:ext uri="{FF2B5EF4-FFF2-40B4-BE49-F238E27FC236}">
                <a16:creationId xmlns:a16="http://schemas.microsoft.com/office/drawing/2014/main" id="{590F0A71-A024-904F-A948-4D1CC4D88059}"/>
              </a:ext>
            </a:extLst>
          </p:cNvPr>
          <p:cNvSpPr txBox="1"/>
          <p:nvPr/>
        </p:nvSpPr>
        <p:spPr>
          <a:xfrm>
            <a:off x="1962421" y="427926"/>
            <a:ext cx="184731" cy="400110"/>
          </a:xfrm>
          <a:prstGeom prst="rect">
            <a:avLst/>
          </a:prstGeom>
          <a:noFill/>
        </p:spPr>
        <p:txBody>
          <a:bodyPr wrap="none" rtlCol="0" anchor="ctr">
            <a:spAutoFit/>
          </a:bodyPr>
          <a:lstStyle/>
          <a:p>
            <a:endParaRPr lang="tr-TR" sz="2000" b="1" dirty="0">
              <a:solidFill>
                <a:srgbClr val="002060"/>
              </a:solidFill>
              <a:latin typeface="Arial Black" pitchFamily="34" charset="0"/>
            </a:endParaRPr>
          </a:p>
        </p:txBody>
      </p:sp>
      <p:sp>
        <p:nvSpPr>
          <p:cNvPr id="7" name="6 Dikdörtgen"/>
          <p:cNvSpPr/>
          <p:nvPr/>
        </p:nvSpPr>
        <p:spPr>
          <a:xfrm>
            <a:off x="675503" y="1859340"/>
            <a:ext cx="10840994" cy="1200329"/>
          </a:xfrm>
          <a:prstGeom prst="rect">
            <a:avLst/>
          </a:prstGeom>
        </p:spPr>
        <p:txBody>
          <a:bodyPr wrap="square">
            <a:spAutoFit/>
          </a:bodyPr>
          <a:lstStyle/>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p:txBody>
      </p:sp>
      <p:sp>
        <p:nvSpPr>
          <p:cNvPr id="8" name="7 Yuvarlatılmış Dikdörtgen"/>
          <p:cNvSpPr/>
          <p:nvPr/>
        </p:nvSpPr>
        <p:spPr>
          <a:xfrm>
            <a:off x="331312" y="1240971"/>
            <a:ext cx="10206059" cy="54805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sz="2000" b="1" dirty="0">
              <a:solidFill>
                <a:schemeClr val="tx1"/>
              </a:solidFill>
            </a:endParaRPr>
          </a:p>
          <a:p>
            <a:pPr marL="342900" indent="-342900">
              <a:buFont typeface="Arial" panose="020B0604020202020204" pitchFamily="34" charset="0"/>
              <a:buChar char="•"/>
            </a:pPr>
            <a:endParaRPr lang="tr-TR" sz="2000" dirty="0"/>
          </a:p>
          <a:p>
            <a:r>
              <a:rPr lang="tr-TR" sz="2000" b="1" dirty="0">
                <a:solidFill>
                  <a:schemeClr val="tx1"/>
                </a:solidFill>
              </a:rPr>
              <a:t>ALINDI BELGELERİ İLE KİMLER TAHSİLAT YAPABİLİR ?</a:t>
            </a:r>
          </a:p>
          <a:p>
            <a:endParaRPr lang="tr-TR" sz="2000" b="1" dirty="0">
              <a:solidFill>
                <a:schemeClr val="tx1"/>
              </a:solidFill>
            </a:endParaRPr>
          </a:p>
          <a:p>
            <a:pPr marL="285750" indent="-285750">
              <a:buFont typeface="Arial" panose="020B0604020202020204" pitchFamily="34" charset="0"/>
              <a:buChar char="•"/>
            </a:pPr>
            <a:r>
              <a:rPr lang="tr-TR" dirty="0"/>
              <a:t>Yönetim kurulu asıl üyeleri </a:t>
            </a:r>
          </a:p>
          <a:p>
            <a:endParaRPr lang="tr-TR" dirty="0"/>
          </a:p>
          <a:p>
            <a:pPr marL="285750" indent="-285750">
              <a:buFont typeface="Arial" panose="020B0604020202020204" pitchFamily="34" charset="0"/>
              <a:buChar char="•"/>
            </a:pPr>
            <a:r>
              <a:rPr lang="tr-TR" u="sng" dirty="0"/>
              <a:t>Kanunun 24 üncü maddesine göre temsilci olarak görevlendirilenler</a:t>
            </a:r>
            <a:r>
              <a:rPr lang="tr-TR" dirty="0"/>
              <a:t> yetki belgesi olmaksızın alındı makbuzu ile tahsilatı yapabilir.</a:t>
            </a:r>
          </a:p>
          <a:p>
            <a:endParaRPr lang="tr-TR" dirty="0"/>
          </a:p>
          <a:p>
            <a:endParaRPr lang="tr-TR" dirty="0"/>
          </a:p>
          <a:p>
            <a:endParaRPr lang="tr-TR" sz="2000" b="1" dirty="0">
              <a:solidFill>
                <a:schemeClr val="tx1"/>
              </a:solidFill>
            </a:endParaRPr>
          </a:p>
          <a:p>
            <a:br>
              <a:rPr lang="tr-TR" dirty="0"/>
            </a:br>
            <a:endParaRPr lang="tr-TR" dirty="0">
              <a:solidFill>
                <a:srgbClr val="002060"/>
              </a:solidFill>
            </a:endParaRPr>
          </a:p>
        </p:txBody>
      </p:sp>
      <p:sp>
        <p:nvSpPr>
          <p:cNvPr id="6" name="Metin kutusu 5">
            <a:extLst>
              <a:ext uri="{FF2B5EF4-FFF2-40B4-BE49-F238E27FC236}">
                <a16:creationId xmlns:a16="http://schemas.microsoft.com/office/drawing/2014/main" id="{40B083AA-C6A6-42C1-B9B8-8F11FB409BCF}"/>
              </a:ext>
            </a:extLst>
          </p:cNvPr>
          <p:cNvSpPr txBox="1"/>
          <p:nvPr/>
        </p:nvSpPr>
        <p:spPr>
          <a:xfrm>
            <a:off x="1962421" y="427926"/>
            <a:ext cx="6005922" cy="400110"/>
          </a:xfrm>
          <a:prstGeom prst="rect">
            <a:avLst/>
          </a:prstGeom>
          <a:noFill/>
        </p:spPr>
        <p:txBody>
          <a:bodyPr wrap="square" rtlCol="0" anchor="ctr">
            <a:spAutoFit/>
          </a:bodyPr>
          <a:lstStyle/>
          <a:p>
            <a:r>
              <a:rPr lang="tr-TR" sz="2000" b="1" dirty="0">
                <a:solidFill>
                  <a:srgbClr val="002060"/>
                </a:solidFill>
                <a:latin typeface="Arial Black" pitchFamily="34" charset="0"/>
              </a:rPr>
              <a:t>ALINDI BELGESİ TAHSİLATI</a:t>
            </a:r>
          </a:p>
        </p:txBody>
      </p:sp>
    </p:spTree>
    <p:extLst>
      <p:ext uri="{BB962C8B-B14F-4D97-AF65-F5344CB8AC3E}">
        <p14:creationId xmlns:p14="http://schemas.microsoft.com/office/powerpoint/2010/main" val="1794570375"/>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4294967295"/>
          </p:nvPr>
        </p:nvSpPr>
        <p:spPr/>
        <p:txBody>
          <a:bodyPr/>
          <a:lstStyle/>
          <a:p>
            <a:endParaRPr lang="tr-TR" dirty="0"/>
          </a:p>
          <a:p>
            <a:endParaRPr lang="tr-TR" dirty="0"/>
          </a:p>
        </p:txBody>
      </p:sp>
      <p:sp>
        <p:nvSpPr>
          <p:cNvPr id="5" name="Metin kutusu 4">
            <a:extLst>
              <a:ext uri="{FF2B5EF4-FFF2-40B4-BE49-F238E27FC236}">
                <a16:creationId xmlns:a16="http://schemas.microsoft.com/office/drawing/2014/main" id="{590F0A71-A024-904F-A948-4D1CC4D88059}"/>
              </a:ext>
            </a:extLst>
          </p:cNvPr>
          <p:cNvSpPr txBox="1"/>
          <p:nvPr/>
        </p:nvSpPr>
        <p:spPr>
          <a:xfrm>
            <a:off x="1962421" y="427926"/>
            <a:ext cx="184731" cy="400110"/>
          </a:xfrm>
          <a:prstGeom prst="rect">
            <a:avLst/>
          </a:prstGeom>
          <a:noFill/>
        </p:spPr>
        <p:txBody>
          <a:bodyPr wrap="none" rtlCol="0" anchor="ctr">
            <a:spAutoFit/>
          </a:bodyPr>
          <a:lstStyle/>
          <a:p>
            <a:endParaRPr lang="tr-TR" sz="2000" b="1" dirty="0">
              <a:solidFill>
                <a:srgbClr val="002060"/>
              </a:solidFill>
              <a:latin typeface="Arial Black" pitchFamily="34" charset="0"/>
            </a:endParaRPr>
          </a:p>
        </p:txBody>
      </p:sp>
      <p:sp>
        <p:nvSpPr>
          <p:cNvPr id="7" name="6 Dikdörtgen"/>
          <p:cNvSpPr/>
          <p:nvPr/>
        </p:nvSpPr>
        <p:spPr>
          <a:xfrm>
            <a:off x="675503" y="1859340"/>
            <a:ext cx="10840994" cy="1200329"/>
          </a:xfrm>
          <a:prstGeom prst="rect">
            <a:avLst/>
          </a:prstGeom>
        </p:spPr>
        <p:txBody>
          <a:bodyPr wrap="square">
            <a:spAutoFit/>
          </a:bodyPr>
          <a:lstStyle/>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p:txBody>
      </p:sp>
      <p:sp>
        <p:nvSpPr>
          <p:cNvPr id="8" name="7 Yuvarlatılmış Dikdörtgen"/>
          <p:cNvSpPr/>
          <p:nvPr/>
        </p:nvSpPr>
        <p:spPr>
          <a:xfrm>
            <a:off x="0" y="1030515"/>
            <a:ext cx="7757748" cy="5800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b="1" dirty="0">
                <a:solidFill>
                  <a:schemeClr val="tx1"/>
                </a:solidFill>
              </a:rPr>
              <a:t>YETKİ BELGESİ</a:t>
            </a:r>
          </a:p>
          <a:p>
            <a:pPr algn="just"/>
            <a:endParaRPr lang="tr-TR" b="1" dirty="0">
              <a:solidFill>
                <a:schemeClr val="tx1"/>
              </a:solidFill>
            </a:endParaRPr>
          </a:p>
          <a:p>
            <a:pPr marL="285750" indent="-285750" algn="just">
              <a:buFont typeface="Arial" panose="020B0604020202020204" pitchFamily="34" charset="0"/>
              <a:buChar char="•"/>
            </a:pPr>
            <a:r>
              <a:rPr lang="tr-TR" dirty="0"/>
              <a:t>Dernek adına gelir tahsil edecek kişi veya kişiler, </a:t>
            </a:r>
            <a:r>
              <a:rPr lang="tr-TR" u="sng" dirty="0"/>
              <a:t>yetki süresi de belirtilmek suretiyle</a:t>
            </a:r>
            <a:r>
              <a:rPr lang="tr-TR" dirty="0"/>
              <a:t>, yönetim kurulu kararı ile tespit edilir. </a:t>
            </a:r>
          </a:p>
          <a:p>
            <a:pPr algn="just"/>
            <a:endParaRPr lang="tr-TR" dirty="0"/>
          </a:p>
          <a:p>
            <a:pPr marL="285750" indent="-285750" algn="just">
              <a:buFont typeface="Arial" panose="020B0604020202020204" pitchFamily="34" charset="0"/>
              <a:buChar char="•"/>
            </a:pPr>
            <a:r>
              <a:rPr lang="tr-TR" dirty="0"/>
              <a:t>Gelir tahsil edecek kişilerin açık kimliği, imzası ve fotoğraflarını ihtiva eden ve Ek-19’da yer alan Yetki Belgesi dernek tarafından </a:t>
            </a:r>
            <a:r>
              <a:rPr lang="tr-TR" b="1" u="sng" dirty="0"/>
              <a:t>iki nüsha </a:t>
            </a:r>
            <a:r>
              <a:rPr lang="tr-TR" dirty="0"/>
              <a:t>olarak düzenlenerek, dernek yönetim kurulu başkanınca onaylanır.</a:t>
            </a:r>
          </a:p>
          <a:p>
            <a:pPr marL="285750" indent="-285750" algn="just">
              <a:buFont typeface="Arial" panose="020B0604020202020204" pitchFamily="34" charset="0"/>
              <a:buChar char="•"/>
            </a:pPr>
            <a:endParaRPr lang="tr-TR" dirty="0"/>
          </a:p>
          <a:p>
            <a:pPr marL="285750" indent="-285750" algn="just">
              <a:buFont typeface="Arial" panose="020B0604020202020204" pitchFamily="34" charset="0"/>
              <a:buChar char="•"/>
            </a:pPr>
            <a:r>
              <a:rPr lang="tr-TR" dirty="0"/>
              <a:t>Yetki belgelerinin süresi yönetim kurulu tarafından </a:t>
            </a:r>
            <a:r>
              <a:rPr lang="tr-TR" u="sng" dirty="0"/>
              <a:t>en çok bir yıl olarak belirlenir. </a:t>
            </a:r>
          </a:p>
          <a:p>
            <a:pPr algn="just"/>
            <a:endParaRPr lang="tr-TR" dirty="0"/>
          </a:p>
          <a:p>
            <a:pPr marL="285750" indent="-285750" algn="just">
              <a:buFont typeface="Arial" panose="020B0604020202020204" pitchFamily="34" charset="0"/>
              <a:buChar char="•"/>
            </a:pPr>
            <a:r>
              <a:rPr lang="tr-TR" dirty="0"/>
              <a:t>Süresi biten yetki belgeleri birinci fıkraya göre yenilenir. Yetki belgesinin süresinin bitmesi veya adına yetki belgesi düzenlenen kişinin görevinden ayrılması, ölümü, işine veya görevine son verilmesi, derneğin kendiliğinden dağıldığının tespit edilmesi veya fesih edilmesi gibi hallerde, verilmiş olan yetki belgelerinin </a:t>
            </a:r>
            <a:r>
              <a:rPr lang="tr-TR" u="sng" dirty="0"/>
              <a:t>dernek yönetim kuruluna bir hafta içinde teslimi zorunludur.</a:t>
            </a:r>
            <a:r>
              <a:rPr lang="tr-TR" dirty="0"/>
              <a:t> Ayrıca, gelir toplama yetkisi yönetim kurulu kararı ile her zaman iptal edilebilir. </a:t>
            </a:r>
            <a:r>
              <a:rPr lang="tr-TR"/>
              <a:t> </a:t>
            </a:r>
            <a:endParaRPr lang="tr-TR" dirty="0"/>
          </a:p>
        </p:txBody>
      </p:sp>
      <p:sp>
        <p:nvSpPr>
          <p:cNvPr id="6" name="Metin kutusu 5">
            <a:extLst>
              <a:ext uri="{FF2B5EF4-FFF2-40B4-BE49-F238E27FC236}">
                <a16:creationId xmlns:a16="http://schemas.microsoft.com/office/drawing/2014/main" id="{40B083AA-C6A6-42C1-B9B8-8F11FB409BCF}"/>
              </a:ext>
            </a:extLst>
          </p:cNvPr>
          <p:cNvSpPr txBox="1"/>
          <p:nvPr/>
        </p:nvSpPr>
        <p:spPr>
          <a:xfrm>
            <a:off x="1962421" y="427926"/>
            <a:ext cx="6005922" cy="400110"/>
          </a:xfrm>
          <a:prstGeom prst="rect">
            <a:avLst/>
          </a:prstGeom>
          <a:noFill/>
        </p:spPr>
        <p:txBody>
          <a:bodyPr wrap="square" rtlCol="0" anchor="ctr">
            <a:spAutoFit/>
          </a:bodyPr>
          <a:lstStyle/>
          <a:p>
            <a:r>
              <a:rPr lang="tr-TR" sz="2000" b="1" dirty="0">
                <a:solidFill>
                  <a:srgbClr val="002060"/>
                </a:solidFill>
                <a:latin typeface="Arial Black" pitchFamily="34" charset="0"/>
              </a:rPr>
              <a:t>GELİR ve GİDER BELGELERİ</a:t>
            </a:r>
          </a:p>
        </p:txBody>
      </p:sp>
      <p:pic>
        <p:nvPicPr>
          <p:cNvPr id="3" name="Resim 2">
            <a:extLst>
              <a:ext uri="{FF2B5EF4-FFF2-40B4-BE49-F238E27FC236}">
                <a16:creationId xmlns:a16="http://schemas.microsoft.com/office/drawing/2014/main" id="{5DBA0916-CC9F-46FC-9635-6097724ED2C5}"/>
              </a:ext>
            </a:extLst>
          </p:cNvPr>
          <p:cNvPicPr>
            <a:picLocks noChangeAspect="1"/>
          </p:cNvPicPr>
          <p:nvPr/>
        </p:nvPicPr>
        <p:blipFill>
          <a:blip r:embed="rId3"/>
          <a:stretch>
            <a:fillRect/>
          </a:stretch>
        </p:blipFill>
        <p:spPr>
          <a:xfrm>
            <a:off x="7757748" y="1240972"/>
            <a:ext cx="4434252" cy="5589599"/>
          </a:xfrm>
          <a:prstGeom prst="rect">
            <a:avLst/>
          </a:prstGeom>
        </p:spPr>
      </p:pic>
      <p:sp>
        <p:nvSpPr>
          <p:cNvPr id="4" name="Dikdörtgen 3"/>
          <p:cNvSpPr/>
          <p:nvPr/>
        </p:nvSpPr>
        <p:spPr>
          <a:xfrm>
            <a:off x="11449489" y="1211602"/>
            <a:ext cx="742511" cy="338554"/>
          </a:xfrm>
          <a:prstGeom prst="rect">
            <a:avLst/>
          </a:prstGeom>
          <a:noFill/>
        </p:spPr>
        <p:txBody>
          <a:bodyPr wrap="none" lIns="91440" tIns="45720" rIns="91440" bIns="45720">
            <a:spAutoFit/>
          </a:bodyPr>
          <a:lstStyle/>
          <a:p>
            <a:pPr algn="ctr"/>
            <a:r>
              <a:rPr lang="tr-TR" sz="1600" b="0" cap="none" spc="0">
                <a:ln w="0"/>
                <a:solidFill>
                  <a:schemeClr val="tx1"/>
                </a:solidFill>
                <a:effectLst>
                  <a:outerShdw blurRad="38100" dist="19050" dir="2700000" algn="tl" rotWithShape="0">
                    <a:schemeClr val="dk1">
                      <a:alpha val="40000"/>
                    </a:schemeClr>
                  </a:outerShdw>
                </a:effectLst>
              </a:rPr>
              <a:t>Ek - 19</a:t>
            </a:r>
          </a:p>
        </p:txBody>
      </p:sp>
    </p:spTree>
    <p:extLst>
      <p:ext uri="{BB962C8B-B14F-4D97-AF65-F5344CB8AC3E}">
        <p14:creationId xmlns:p14="http://schemas.microsoft.com/office/powerpoint/2010/main" val="3864918471"/>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4294967295"/>
          </p:nvPr>
        </p:nvSpPr>
        <p:spPr/>
        <p:txBody>
          <a:bodyPr/>
          <a:lstStyle/>
          <a:p>
            <a:endParaRPr lang="tr-TR" dirty="0"/>
          </a:p>
          <a:p>
            <a:endParaRPr lang="tr-TR" dirty="0"/>
          </a:p>
        </p:txBody>
      </p:sp>
      <p:sp>
        <p:nvSpPr>
          <p:cNvPr id="5" name="Metin kutusu 4">
            <a:extLst>
              <a:ext uri="{FF2B5EF4-FFF2-40B4-BE49-F238E27FC236}">
                <a16:creationId xmlns:a16="http://schemas.microsoft.com/office/drawing/2014/main" id="{590F0A71-A024-904F-A948-4D1CC4D88059}"/>
              </a:ext>
            </a:extLst>
          </p:cNvPr>
          <p:cNvSpPr txBox="1"/>
          <p:nvPr/>
        </p:nvSpPr>
        <p:spPr>
          <a:xfrm>
            <a:off x="1962421" y="427926"/>
            <a:ext cx="184731" cy="400110"/>
          </a:xfrm>
          <a:prstGeom prst="rect">
            <a:avLst/>
          </a:prstGeom>
          <a:noFill/>
        </p:spPr>
        <p:txBody>
          <a:bodyPr wrap="none" rtlCol="0" anchor="ctr">
            <a:spAutoFit/>
          </a:bodyPr>
          <a:lstStyle/>
          <a:p>
            <a:endParaRPr lang="tr-TR" sz="2000" b="1" dirty="0">
              <a:solidFill>
                <a:srgbClr val="002060"/>
              </a:solidFill>
              <a:latin typeface="Arial Black" pitchFamily="34" charset="0"/>
            </a:endParaRPr>
          </a:p>
        </p:txBody>
      </p:sp>
      <p:sp>
        <p:nvSpPr>
          <p:cNvPr id="7" name="6 Dikdörtgen"/>
          <p:cNvSpPr/>
          <p:nvPr/>
        </p:nvSpPr>
        <p:spPr>
          <a:xfrm>
            <a:off x="675503" y="1859340"/>
            <a:ext cx="10840994" cy="1200329"/>
          </a:xfrm>
          <a:prstGeom prst="rect">
            <a:avLst/>
          </a:prstGeom>
        </p:spPr>
        <p:txBody>
          <a:bodyPr wrap="square">
            <a:spAutoFit/>
          </a:bodyPr>
          <a:lstStyle/>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p:txBody>
      </p:sp>
      <p:sp>
        <p:nvSpPr>
          <p:cNvPr id="8" name="7 Yuvarlatılmış Dikdörtgen"/>
          <p:cNvSpPr/>
          <p:nvPr/>
        </p:nvSpPr>
        <p:spPr>
          <a:xfrm>
            <a:off x="0" y="1057944"/>
            <a:ext cx="7757748" cy="5800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b="1">
                <a:solidFill>
                  <a:schemeClr val="tx1"/>
                </a:solidFill>
              </a:rPr>
              <a:t>YETKİ BELGESİ</a:t>
            </a:r>
          </a:p>
          <a:p>
            <a:pPr algn="just"/>
            <a:endParaRPr lang="tr-TR" b="1">
              <a:solidFill>
                <a:schemeClr val="tx1"/>
              </a:solidFill>
            </a:endParaRPr>
          </a:p>
          <a:p>
            <a:r>
              <a:rPr lang="tr-TR"/>
              <a:t>32/d) … Adına yetki belgesi düzenlenmediği halde gelir toplayanlar ile bilerek bu şekilde gelir toplanmasına izin veren yönetim kurulu üyelerine bin Türk Lirası idarî para cezası verilir. </a:t>
            </a:r>
          </a:p>
          <a:p>
            <a:endParaRPr lang="tr-TR"/>
          </a:p>
          <a:p>
            <a:r>
              <a:rPr lang="tr-TR"/>
              <a:t>2024 yılı için her bir yönetim kurulu üyesine ve yetkisiz alındı makbuzu tahsilatı yapana ayrı ayrı  16.687,00 TL idari para cezası uygulanmaktadır.</a:t>
            </a:r>
          </a:p>
          <a:p>
            <a:br>
              <a:rPr lang="tr-TR"/>
            </a:br>
            <a:endParaRPr lang="tr-TR" b="1" dirty="0">
              <a:solidFill>
                <a:schemeClr val="tx1"/>
              </a:solidFill>
            </a:endParaRPr>
          </a:p>
          <a:p>
            <a:pPr algn="just"/>
            <a:endParaRPr lang="tr-TR" b="1" dirty="0">
              <a:solidFill>
                <a:schemeClr val="tx1"/>
              </a:solidFill>
            </a:endParaRPr>
          </a:p>
          <a:p>
            <a:pPr marL="285750" indent="-285750" algn="just">
              <a:buFont typeface="Arial" panose="020B0604020202020204" pitchFamily="34" charset="0"/>
              <a:buChar char="•"/>
            </a:pPr>
            <a:endParaRPr lang="tr-TR"/>
          </a:p>
          <a:p>
            <a:pPr marL="285750" indent="-285750" algn="just">
              <a:buFont typeface="Arial" panose="020B0604020202020204" pitchFamily="34" charset="0"/>
              <a:buChar char="•"/>
            </a:pPr>
            <a:endParaRPr lang="tr-TR"/>
          </a:p>
          <a:p>
            <a:pPr marL="285750" indent="-285750" algn="just">
              <a:buFont typeface="Arial" panose="020B0604020202020204" pitchFamily="34" charset="0"/>
              <a:buChar char="•"/>
            </a:pPr>
            <a:endParaRPr lang="tr-TR" dirty="0"/>
          </a:p>
        </p:txBody>
      </p:sp>
      <p:sp>
        <p:nvSpPr>
          <p:cNvPr id="6" name="Metin kutusu 5">
            <a:extLst>
              <a:ext uri="{FF2B5EF4-FFF2-40B4-BE49-F238E27FC236}">
                <a16:creationId xmlns:a16="http://schemas.microsoft.com/office/drawing/2014/main" id="{40B083AA-C6A6-42C1-B9B8-8F11FB409BCF}"/>
              </a:ext>
            </a:extLst>
          </p:cNvPr>
          <p:cNvSpPr txBox="1"/>
          <p:nvPr/>
        </p:nvSpPr>
        <p:spPr>
          <a:xfrm>
            <a:off x="1962421" y="427926"/>
            <a:ext cx="6005922" cy="400110"/>
          </a:xfrm>
          <a:prstGeom prst="rect">
            <a:avLst/>
          </a:prstGeom>
          <a:noFill/>
        </p:spPr>
        <p:txBody>
          <a:bodyPr wrap="square" rtlCol="0" anchor="ctr">
            <a:spAutoFit/>
          </a:bodyPr>
          <a:lstStyle/>
          <a:p>
            <a:r>
              <a:rPr lang="tr-TR" sz="2000" b="1" dirty="0">
                <a:solidFill>
                  <a:srgbClr val="002060"/>
                </a:solidFill>
                <a:latin typeface="Arial Black" pitchFamily="34" charset="0"/>
              </a:rPr>
              <a:t>GELİR ve GİDER BELGELERİ</a:t>
            </a:r>
          </a:p>
        </p:txBody>
      </p:sp>
      <p:pic>
        <p:nvPicPr>
          <p:cNvPr id="3" name="Resim 2">
            <a:extLst>
              <a:ext uri="{FF2B5EF4-FFF2-40B4-BE49-F238E27FC236}">
                <a16:creationId xmlns:a16="http://schemas.microsoft.com/office/drawing/2014/main" id="{5DBA0916-CC9F-46FC-9635-6097724ED2C5}"/>
              </a:ext>
            </a:extLst>
          </p:cNvPr>
          <p:cNvPicPr>
            <a:picLocks noChangeAspect="1"/>
          </p:cNvPicPr>
          <p:nvPr/>
        </p:nvPicPr>
        <p:blipFill>
          <a:blip r:embed="rId3"/>
          <a:stretch>
            <a:fillRect/>
          </a:stretch>
        </p:blipFill>
        <p:spPr>
          <a:xfrm>
            <a:off x="7757748" y="1240972"/>
            <a:ext cx="4434252" cy="5589599"/>
          </a:xfrm>
          <a:prstGeom prst="rect">
            <a:avLst/>
          </a:prstGeom>
        </p:spPr>
      </p:pic>
      <p:sp>
        <p:nvSpPr>
          <p:cNvPr id="4" name="Dikdörtgen 3"/>
          <p:cNvSpPr/>
          <p:nvPr/>
        </p:nvSpPr>
        <p:spPr>
          <a:xfrm>
            <a:off x="11449489" y="1211602"/>
            <a:ext cx="742511" cy="338554"/>
          </a:xfrm>
          <a:prstGeom prst="rect">
            <a:avLst/>
          </a:prstGeom>
          <a:noFill/>
        </p:spPr>
        <p:txBody>
          <a:bodyPr wrap="none" lIns="91440" tIns="45720" rIns="91440" bIns="45720">
            <a:spAutoFit/>
          </a:bodyPr>
          <a:lstStyle/>
          <a:p>
            <a:pPr algn="ctr"/>
            <a:r>
              <a:rPr lang="tr-TR" sz="1600" b="0" cap="none" spc="0">
                <a:ln w="0"/>
                <a:solidFill>
                  <a:schemeClr val="tx1"/>
                </a:solidFill>
                <a:effectLst>
                  <a:outerShdw blurRad="38100" dist="19050" dir="2700000" algn="tl" rotWithShape="0">
                    <a:schemeClr val="dk1">
                      <a:alpha val="40000"/>
                    </a:schemeClr>
                  </a:outerShdw>
                </a:effectLst>
              </a:rPr>
              <a:t>Ek - 19</a:t>
            </a:r>
          </a:p>
        </p:txBody>
      </p:sp>
    </p:spTree>
    <p:extLst>
      <p:ext uri="{BB962C8B-B14F-4D97-AF65-F5344CB8AC3E}">
        <p14:creationId xmlns:p14="http://schemas.microsoft.com/office/powerpoint/2010/main" val="398607691"/>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3" name="Metin kutusu 3">
            <a:extLst>
              <a:ext uri="{FF2B5EF4-FFF2-40B4-BE49-F238E27FC236}">
                <a16:creationId xmlns:a16="http://schemas.microsoft.com/office/drawing/2014/main" id="{D0B4C03A-F726-6F4E-A628-D9137330F3A0}"/>
              </a:ext>
            </a:extLst>
          </p:cNvPr>
          <p:cNvSpPr txBox="1"/>
          <p:nvPr/>
        </p:nvSpPr>
        <p:spPr>
          <a:xfrm>
            <a:off x="1817495" y="421061"/>
            <a:ext cx="1502334" cy="430887"/>
          </a:xfrm>
          <a:prstGeom prst="rect">
            <a:avLst/>
          </a:prstGeom>
          <a:noFill/>
        </p:spPr>
        <p:txBody>
          <a:bodyPr wrap="non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2200" dirty="0">
                <a:solidFill>
                  <a:srgbClr val="002060"/>
                </a:solidFill>
                <a:latin typeface="Arial Black" pitchFamily="34" charset="0"/>
              </a:rPr>
              <a:t>DERNEK</a:t>
            </a:r>
          </a:p>
        </p:txBody>
      </p:sp>
      <p:sp>
        <p:nvSpPr>
          <p:cNvPr id="4" name="3 Yuvarlatılmış Dikdörtgen"/>
          <p:cNvSpPr/>
          <p:nvPr/>
        </p:nvSpPr>
        <p:spPr>
          <a:xfrm>
            <a:off x="359229" y="1322614"/>
            <a:ext cx="11511641" cy="480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b="1" dirty="0">
                <a:solidFill>
                  <a:schemeClr val="tx1"/>
                </a:solidFill>
              </a:rPr>
              <a:t>ALINDI MAKBUZU İLE TOPLANAN GELİRLERİN TESLİM EDİLMESİ</a:t>
            </a:r>
          </a:p>
          <a:p>
            <a:endParaRPr lang="tr-TR" dirty="0"/>
          </a:p>
          <a:p>
            <a:pPr marL="285750" indent="-285750">
              <a:buFont typeface="Arial" panose="020B0604020202020204" pitchFamily="34" charset="0"/>
              <a:buChar char="•"/>
            </a:pPr>
            <a:r>
              <a:rPr lang="tr-TR" dirty="0"/>
              <a:t>Dernek adına gelir tahsil etmekle yetkili olan kişiler, tahsil ettikleri paraları otuz gün içerisinde dernek saymanına teslim ederler veya derneğin banka hesabına yatırırlar. </a:t>
            </a:r>
          </a:p>
          <a:p>
            <a:endParaRPr lang="tr-TR" dirty="0"/>
          </a:p>
          <a:p>
            <a:pPr marL="285750" indent="-285750">
              <a:buFont typeface="Arial" panose="020B0604020202020204" pitchFamily="34" charset="0"/>
              <a:buChar char="•"/>
            </a:pPr>
            <a:r>
              <a:rPr lang="tr-TR" dirty="0"/>
              <a:t>Ancak, tahsilatı 5.000 Türk Lirasını geçenler </a:t>
            </a:r>
            <a:r>
              <a:rPr lang="tr-TR" b="1" dirty="0">
                <a:solidFill>
                  <a:schemeClr val="tx1"/>
                </a:solidFill>
              </a:rPr>
              <a:t>(2024 YILI İÇİN 26.242,00 TL), </a:t>
            </a:r>
            <a:r>
              <a:rPr lang="tr-TR" dirty="0"/>
              <a:t>otuz günlük süreyi beklemeksizin tahsil ettikleri parayı en geç iki iş günü içinde derneğin banka hesabına yatırırlar.  </a:t>
            </a:r>
          </a:p>
          <a:p>
            <a:endParaRPr lang="tr-TR" dirty="0"/>
          </a:p>
          <a:p>
            <a:pPr marL="285750" indent="-285750">
              <a:buFont typeface="Arial" panose="020B0604020202020204" pitchFamily="34" charset="0"/>
              <a:buChar char="•"/>
            </a:pPr>
            <a:r>
              <a:rPr lang="tr-TR" dirty="0"/>
              <a:t>Dernek kasasında bulundurulabilecek para miktarı, ihtiyaçlar dikkate alınarak yönetim kurulunca belirlenir. </a:t>
            </a:r>
          </a:p>
          <a:p>
            <a:r>
              <a:rPr lang="tr-TR" dirty="0"/>
              <a:t>     (2024 YILI İÇİN 26.242,00 TL)</a:t>
            </a:r>
          </a:p>
        </p:txBody>
      </p:sp>
    </p:spTree>
    <p:extLst>
      <p:ext uri="{BB962C8B-B14F-4D97-AF65-F5344CB8AC3E}">
        <p14:creationId xmlns:p14="http://schemas.microsoft.com/office/powerpoint/2010/main" val="2354031734"/>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3" name="Metin kutusu 3">
            <a:extLst>
              <a:ext uri="{FF2B5EF4-FFF2-40B4-BE49-F238E27FC236}">
                <a16:creationId xmlns:a16="http://schemas.microsoft.com/office/drawing/2014/main" id="{D0B4C03A-F726-6F4E-A628-D9137330F3A0}"/>
              </a:ext>
            </a:extLst>
          </p:cNvPr>
          <p:cNvSpPr txBox="1"/>
          <p:nvPr/>
        </p:nvSpPr>
        <p:spPr>
          <a:xfrm>
            <a:off x="1817495" y="421061"/>
            <a:ext cx="1502334" cy="430887"/>
          </a:xfrm>
          <a:prstGeom prst="rect">
            <a:avLst/>
          </a:prstGeom>
          <a:noFill/>
        </p:spPr>
        <p:txBody>
          <a:bodyPr wrap="non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2200" dirty="0">
                <a:solidFill>
                  <a:srgbClr val="002060"/>
                </a:solidFill>
                <a:latin typeface="Arial Black" pitchFamily="34" charset="0"/>
              </a:rPr>
              <a:t>DERNEK</a:t>
            </a:r>
          </a:p>
        </p:txBody>
      </p:sp>
      <p:sp>
        <p:nvSpPr>
          <p:cNvPr id="4" name="3 Yuvarlatılmış Dikdörtgen"/>
          <p:cNvSpPr/>
          <p:nvPr/>
        </p:nvSpPr>
        <p:spPr>
          <a:xfrm>
            <a:off x="340179" y="1322614"/>
            <a:ext cx="11511641" cy="480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dirty="0"/>
          </a:p>
          <a:p>
            <a:endParaRPr lang="tr-TR" dirty="0">
              <a:solidFill>
                <a:schemeClr val="tx1"/>
              </a:solidFill>
            </a:endParaRPr>
          </a:p>
          <a:p>
            <a:pPr algn="ctr"/>
            <a:r>
              <a:rPr lang="tr-TR" sz="2000" b="1" dirty="0">
                <a:solidFill>
                  <a:schemeClr val="tx1"/>
                </a:solidFill>
              </a:rPr>
              <a:t>GELİR VE GİDERDE LİMİTLER</a:t>
            </a:r>
          </a:p>
          <a:p>
            <a:endParaRPr lang="tr-TR" dirty="0">
              <a:solidFill>
                <a:schemeClr val="tx1"/>
              </a:solidFill>
            </a:endParaRPr>
          </a:p>
          <a:p>
            <a:endParaRPr lang="tr-TR" dirty="0">
              <a:solidFill>
                <a:schemeClr val="tx1"/>
              </a:solidFill>
            </a:endParaRPr>
          </a:p>
          <a:p>
            <a:r>
              <a:rPr lang="tr-TR" dirty="0">
                <a:solidFill>
                  <a:schemeClr val="tx1"/>
                </a:solidFill>
              </a:rPr>
              <a:t>	</a:t>
            </a:r>
            <a:r>
              <a:rPr lang="tr-TR" sz="2400" b="1" u="sng" dirty="0">
                <a:solidFill>
                  <a:schemeClr val="tx1"/>
                </a:solidFill>
              </a:rPr>
              <a:t>36.740,00 TL  </a:t>
            </a:r>
            <a:r>
              <a:rPr lang="tr-TR" dirty="0">
                <a:solidFill>
                  <a:schemeClr val="tx1"/>
                </a:solidFill>
              </a:rPr>
              <a:t>aşan her türlü gelir, tahsilat, gider ve ödemelerini bankalar ve diğer finans kuruluşları veya Posta ve Telgraf Teşkilatı Anonim Şirketi aracılığıyla yapmayan dernek yöneticilerine her bir işlem için işleme konu tutarın %10’una kadar idari para cezası verilir. </a:t>
            </a:r>
          </a:p>
          <a:p>
            <a:endParaRPr lang="tr-TR" dirty="0"/>
          </a:p>
          <a:p>
            <a:endParaRPr lang="tr-TR" dirty="0"/>
          </a:p>
          <a:p>
            <a:endParaRPr lang="tr-TR" dirty="0"/>
          </a:p>
        </p:txBody>
      </p:sp>
    </p:spTree>
    <p:extLst>
      <p:ext uri="{BB962C8B-B14F-4D97-AF65-F5344CB8AC3E}">
        <p14:creationId xmlns:p14="http://schemas.microsoft.com/office/powerpoint/2010/main" val="3144648528"/>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3" name="Metin kutusu 3">
            <a:extLst>
              <a:ext uri="{FF2B5EF4-FFF2-40B4-BE49-F238E27FC236}">
                <a16:creationId xmlns:a16="http://schemas.microsoft.com/office/drawing/2014/main" id="{D0B4C03A-F726-6F4E-A628-D9137330F3A0}"/>
              </a:ext>
            </a:extLst>
          </p:cNvPr>
          <p:cNvSpPr txBox="1"/>
          <p:nvPr/>
        </p:nvSpPr>
        <p:spPr>
          <a:xfrm>
            <a:off x="1817495" y="421061"/>
            <a:ext cx="1502334" cy="430887"/>
          </a:xfrm>
          <a:prstGeom prst="rect">
            <a:avLst/>
          </a:prstGeom>
          <a:noFill/>
        </p:spPr>
        <p:txBody>
          <a:bodyPr wrap="non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2200" dirty="0">
                <a:solidFill>
                  <a:srgbClr val="002060"/>
                </a:solidFill>
                <a:latin typeface="Arial Black" pitchFamily="34" charset="0"/>
              </a:rPr>
              <a:t>DERNEK</a:t>
            </a:r>
          </a:p>
        </p:txBody>
      </p:sp>
      <p:sp>
        <p:nvSpPr>
          <p:cNvPr id="4" name="3 Yuvarlatılmış Dikdörtgen"/>
          <p:cNvSpPr/>
          <p:nvPr/>
        </p:nvSpPr>
        <p:spPr>
          <a:xfrm>
            <a:off x="340179" y="1322614"/>
            <a:ext cx="11511641" cy="480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dirty="0"/>
          </a:p>
          <a:p>
            <a:r>
              <a:rPr lang="tr-TR" dirty="0">
                <a:solidFill>
                  <a:schemeClr val="tx1"/>
                </a:solidFill>
              </a:rPr>
              <a:t>Defterler hariç olmak üzere, dernekler tarafından kullanılan </a:t>
            </a:r>
            <a:r>
              <a:rPr lang="tr-TR" b="1" dirty="0">
                <a:solidFill>
                  <a:schemeClr val="tx1"/>
                </a:solidFill>
              </a:rPr>
              <a:t>alındı belgeleri, harcama belgeleri ve diğer belgeler </a:t>
            </a:r>
            <a:r>
              <a:rPr lang="tr-TR" dirty="0">
                <a:solidFill>
                  <a:schemeClr val="tx1"/>
                </a:solidFill>
              </a:rPr>
              <a:t>özel kanunlarda belirtilen süreler saklı kalmak üzere, kaydedildikleri defterlerdeki sayı ve tarih düzenine uygun olarak </a:t>
            </a:r>
            <a:r>
              <a:rPr lang="tr-TR" b="1" dirty="0">
                <a:solidFill>
                  <a:schemeClr val="tx1"/>
                </a:solidFill>
              </a:rPr>
              <a:t>5 yıl süreyle saklanır.</a:t>
            </a:r>
          </a:p>
        </p:txBody>
      </p:sp>
    </p:spTree>
    <p:extLst>
      <p:ext uri="{BB962C8B-B14F-4D97-AF65-F5344CB8AC3E}">
        <p14:creationId xmlns:p14="http://schemas.microsoft.com/office/powerpoint/2010/main" val="853135225"/>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3" name="Metin kutusu 3">
            <a:extLst>
              <a:ext uri="{FF2B5EF4-FFF2-40B4-BE49-F238E27FC236}">
                <a16:creationId xmlns:a16="http://schemas.microsoft.com/office/drawing/2014/main" id="{D0B4C03A-F726-6F4E-A628-D9137330F3A0}"/>
              </a:ext>
            </a:extLst>
          </p:cNvPr>
          <p:cNvSpPr txBox="1"/>
          <p:nvPr/>
        </p:nvSpPr>
        <p:spPr>
          <a:xfrm>
            <a:off x="1817495" y="421061"/>
            <a:ext cx="1502334" cy="430887"/>
          </a:xfrm>
          <a:prstGeom prst="rect">
            <a:avLst/>
          </a:prstGeom>
          <a:noFill/>
        </p:spPr>
        <p:txBody>
          <a:bodyPr wrap="non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2200" dirty="0">
                <a:solidFill>
                  <a:srgbClr val="002060"/>
                </a:solidFill>
                <a:latin typeface="Arial Black" pitchFamily="34" charset="0"/>
              </a:rPr>
              <a:t>DERNEK</a:t>
            </a:r>
          </a:p>
        </p:txBody>
      </p:sp>
      <p:sp>
        <p:nvSpPr>
          <p:cNvPr id="4" name="3 Yuvarlatılmış Dikdörtgen"/>
          <p:cNvSpPr/>
          <p:nvPr/>
        </p:nvSpPr>
        <p:spPr>
          <a:xfrm>
            <a:off x="359229" y="1322614"/>
            <a:ext cx="11511641" cy="480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tabLst>
                <a:tab pos="447675" algn="l"/>
              </a:tabLst>
            </a:pPr>
            <a:r>
              <a:rPr lang="tr-TR" b="1">
                <a:solidFill>
                  <a:schemeClr val="tx1"/>
                </a:solidFill>
              </a:rPr>
              <a:t>DERNEK ?</a:t>
            </a:r>
            <a:endParaRPr lang="tr-TR" b="1" dirty="0">
              <a:solidFill>
                <a:schemeClr val="tx1"/>
              </a:solidFill>
            </a:endParaRPr>
          </a:p>
          <a:p>
            <a:pPr marL="457200" indent="-457200">
              <a:tabLst>
                <a:tab pos="447675" algn="l"/>
              </a:tabLst>
            </a:pPr>
            <a:endParaRPr lang="tr-TR" dirty="0"/>
          </a:p>
          <a:p>
            <a:pPr marL="457200" indent="-457200" algn="just">
              <a:buFont typeface="Arial" panose="020B0604020202020204" pitchFamily="34" charset="0"/>
              <a:buChar char="•"/>
              <a:tabLst>
                <a:tab pos="447675" algn="l"/>
              </a:tabLst>
            </a:pPr>
            <a:r>
              <a:rPr lang="tr-TR" u="sng" dirty="0"/>
              <a:t>Kazanç paylaşma dışında</a:t>
            </a:r>
            <a:r>
              <a:rPr lang="tr-TR" dirty="0"/>
              <a:t>, kanunlarla yasaklanmamış belirli ve ortak bir amacı gerçekleştirmek üzere, en az yedi gerçek veya tüzel kişinin, bilgi ve çalışmalarını sürekli olarak birleştirmek suretiyle oluşturdukları tüzel kişiliğe sahip kişi topluluklarıdır.</a:t>
            </a:r>
          </a:p>
          <a:p>
            <a:pPr algn="just">
              <a:tabLst>
                <a:tab pos="447675" algn="l"/>
              </a:tabLst>
            </a:pPr>
            <a:endParaRPr lang="tr-TR" dirty="0"/>
          </a:p>
          <a:p>
            <a:pPr marL="457200" indent="-457200" algn="just">
              <a:buFont typeface="Arial" panose="020B0604020202020204" pitchFamily="34" charset="0"/>
              <a:buChar char="•"/>
              <a:tabLst>
                <a:tab pos="447675" algn="l"/>
              </a:tabLst>
            </a:pPr>
            <a:r>
              <a:rPr lang="tr-TR" b="1" dirty="0">
                <a:solidFill>
                  <a:srgbClr val="002060"/>
                </a:solidFill>
                <a:latin typeface="Times New Roman" pitchFamily="18" charset="0"/>
                <a:cs typeface="Times New Roman" pitchFamily="18" charset="0"/>
              </a:rPr>
              <a:t>Derneğin kendisi kar amacıyla gelir elde edemez ancak dernek yönetimi tarafından oluşturulacak iktisadi işletmeler ile kar amacı kuruluş faaliyetleri gösterebilirler.</a:t>
            </a:r>
          </a:p>
          <a:p>
            <a:pPr algn="just">
              <a:tabLst>
                <a:tab pos="447675" algn="l"/>
              </a:tabLst>
            </a:pPr>
            <a:endParaRPr lang="tr-TR" sz="2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28699206"/>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3" name="Metin kutusu 3">
            <a:extLst>
              <a:ext uri="{FF2B5EF4-FFF2-40B4-BE49-F238E27FC236}">
                <a16:creationId xmlns:a16="http://schemas.microsoft.com/office/drawing/2014/main" id="{D0B4C03A-F726-6F4E-A628-D9137330F3A0}"/>
              </a:ext>
            </a:extLst>
          </p:cNvPr>
          <p:cNvSpPr txBox="1"/>
          <p:nvPr/>
        </p:nvSpPr>
        <p:spPr>
          <a:xfrm>
            <a:off x="1817495" y="421061"/>
            <a:ext cx="7066165" cy="430887"/>
          </a:xfrm>
          <a:prstGeom prst="rect">
            <a:avLst/>
          </a:prstGeom>
          <a:noFill/>
        </p:spPr>
        <p:txBody>
          <a:bodyPr wrap="non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2200" dirty="0">
                <a:solidFill>
                  <a:srgbClr val="002060"/>
                </a:solidFill>
                <a:latin typeface="Arial Black" pitchFamily="34" charset="0"/>
              </a:rPr>
              <a:t>DERNEKLERİN BİLDİRİM YÜKÜMLÜLÜKLERİ</a:t>
            </a:r>
          </a:p>
        </p:txBody>
      </p:sp>
      <p:sp>
        <p:nvSpPr>
          <p:cNvPr id="4" name="3 Yuvarlatılmış Dikdörtgen"/>
          <p:cNvSpPr/>
          <p:nvPr/>
        </p:nvSpPr>
        <p:spPr>
          <a:xfrm>
            <a:off x="359229" y="1322614"/>
            <a:ext cx="11511641" cy="480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tabLst>
                <a:tab pos="447675" algn="l"/>
              </a:tabLst>
            </a:pPr>
            <a:r>
              <a:rPr lang="tr-TR" b="1" dirty="0">
                <a:solidFill>
                  <a:schemeClr val="tx1"/>
                </a:solidFill>
              </a:rPr>
              <a:t>DERNEKLERİN YAPMIŞ OLDUKLARI İŞLEME ESAS BİLDİRİM YÜKÜMLÜLÜKLERİ;</a:t>
            </a:r>
          </a:p>
          <a:p>
            <a:pPr marL="457200" indent="-457200">
              <a:tabLst>
                <a:tab pos="447675" algn="l"/>
              </a:tabLst>
            </a:pPr>
            <a:endParaRPr lang="tr-TR" dirty="0"/>
          </a:p>
          <a:p>
            <a:pPr marL="457200" indent="-457200">
              <a:tabLst>
                <a:tab pos="447675" algn="l"/>
              </a:tabLst>
            </a:pPr>
            <a:r>
              <a:rPr lang="tr-TR"/>
              <a:t>Beyanname Bildirim Yükümlülüğü</a:t>
            </a:r>
            <a:endParaRPr lang="tr-TR" dirty="0"/>
          </a:p>
          <a:p>
            <a:pPr marL="457200" indent="-457200">
              <a:tabLst>
                <a:tab pos="447675" algn="l"/>
              </a:tabLst>
            </a:pPr>
            <a:r>
              <a:rPr lang="tr-TR" dirty="0"/>
              <a:t>Yerleşim </a:t>
            </a:r>
            <a:r>
              <a:rPr lang="tr-TR"/>
              <a:t>Yeri Değişiklik İşlemi</a:t>
            </a:r>
            <a:endParaRPr lang="tr-TR" dirty="0"/>
          </a:p>
          <a:p>
            <a:pPr marL="457200" indent="-457200">
              <a:tabLst>
                <a:tab pos="447675" algn="l"/>
              </a:tabLst>
            </a:pPr>
            <a:r>
              <a:rPr lang="tr-TR"/>
              <a:t>Genel Kurul İşlemleri</a:t>
            </a:r>
            <a:endParaRPr lang="tr-TR" dirty="0"/>
          </a:p>
          <a:p>
            <a:pPr marL="457200" indent="-457200">
              <a:tabLst>
                <a:tab pos="447675" algn="l"/>
              </a:tabLst>
            </a:pPr>
            <a:r>
              <a:rPr lang="tr-TR" dirty="0"/>
              <a:t>Organ </a:t>
            </a:r>
            <a:r>
              <a:rPr lang="tr-TR"/>
              <a:t>Değişiklik İşlemi</a:t>
            </a:r>
            <a:endParaRPr lang="tr-TR" dirty="0"/>
          </a:p>
          <a:p>
            <a:pPr marL="457200" indent="-457200">
              <a:tabLst>
                <a:tab pos="447675" algn="l"/>
              </a:tabLst>
            </a:pPr>
            <a:r>
              <a:rPr lang="tr-TR" dirty="0"/>
              <a:t>Taşınmaz Bildirimi</a:t>
            </a:r>
          </a:p>
          <a:p>
            <a:pPr marL="457200" indent="-457200">
              <a:tabLst>
                <a:tab pos="447675" algn="l"/>
              </a:tabLst>
            </a:pPr>
            <a:r>
              <a:rPr lang="tr-TR" dirty="0"/>
              <a:t>Üyelik Müracaatı </a:t>
            </a:r>
            <a:r>
              <a:rPr lang="tr-TR"/>
              <a:t>ve İstifası</a:t>
            </a:r>
            <a:endParaRPr lang="tr-TR" dirty="0"/>
          </a:p>
          <a:p>
            <a:pPr marL="457200" indent="-457200">
              <a:tabLst>
                <a:tab pos="447675" algn="l"/>
              </a:tabLst>
            </a:pPr>
            <a:r>
              <a:rPr lang="tr-TR" dirty="0"/>
              <a:t>Tüzük değişiklik Bildirimi (Şubelerin bildirimlerine değin)</a:t>
            </a:r>
          </a:p>
          <a:p>
            <a:pPr marL="457200" indent="-457200">
              <a:tabLst>
                <a:tab pos="447675" algn="l"/>
              </a:tabLst>
            </a:pPr>
            <a:r>
              <a:rPr lang="tr-TR" dirty="0"/>
              <a:t>Yurtdışı Yardım Alma ve Yapma Bildirimi</a:t>
            </a:r>
          </a:p>
        </p:txBody>
      </p:sp>
    </p:spTree>
    <p:extLst>
      <p:ext uri="{BB962C8B-B14F-4D97-AF65-F5344CB8AC3E}">
        <p14:creationId xmlns:p14="http://schemas.microsoft.com/office/powerpoint/2010/main" val="1635655981"/>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4294967295"/>
          </p:nvPr>
        </p:nvSpPr>
        <p:spPr/>
        <p:txBody>
          <a:bodyPr/>
          <a:lstStyle/>
          <a:p>
            <a:endParaRPr lang="tr-TR" dirty="0"/>
          </a:p>
          <a:p>
            <a:endParaRPr lang="tr-TR" dirty="0"/>
          </a:p>
        </p:txBody>
      </p:sp>
      <p:sp>
        <p:nvSpPr>
          <p:cNvPr id="5" name="Metin kutusu 4">
            <a:extLst>
              <a:ext uri="{FF2B5EF4-FFF2-40B4-BE49-F238E27FC236}">
                <a16:creationId xmlns:a16="http://schemas.microsoft.com/office/drawing/2014/main" id="{590F0A71-A024-904F-A948-4D1CC4D88059}"/>
              </a:ext>
            </a:extLst>
          </p:cNvPr>
          <p:cNvSpPr txBox="1"/>
          <p:nvPr/>
        </p:nvSpPr>
        <p:spPr>
          <a:xfrm>
            <a:off x="1962421" y="427926"/>
            <a:ext cx="184731" cy="400110"/>
          </a:xfrm>
          <a:prstGeom prst="rect">
            <a:avLst/>
          </a:prstGeom>
          <a:noFill/>
        </p:spPr>
        <p:txBody>
          <a:bodyPr wrap="none" rtlCol="0" anchor="ctr">
            <a:spAutoFit/>
          </a:bodyPr>
          <a:lstStyle/>
          <a:p>
            <a:endParaRPr lang="tr-TR" sz="2000" b="1" dirty="0">
              <a:solidFill>
                <a:srgbClr val="002060"/>
              </a:solidFill>
              <a:latin typeface="Arial Black" pitchFamily="34" charset="0"/>
            </a:endParaRPr>
          </a:p>
        </p:txBody>
      </p:sp>
      <p:sp>
        <p:nvSpPr>
          <p:cNvPr id="7" name="6 Dikdörtgen"/>
          <p:cNvSpPr/>
          <p:nvPr/>
        </p:nvSpPr>
        <p:spPr>
          <a:xfrm>
            <a:off x="675503" y="1859340"/>
            <a:ext cx="10840994" cy="1200329"/>
          </a:xfrm>
          <a:prstGeom prst="rect">
            <a:avLst/>
          </a:prstGeom>
        </p:spPr>
        <p:txBody>
          <a:bodyPr wrap="square">
            <a:spAutoFit/>
          </a:bodyPr>
          <a:lstStyle/>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p:txBody>
      </p:sp>
      <p:sp>
        <p:nvSpPr>
          <p:cNvPr id="8" name="7 Yuvarlatılmış Dikdörtgen"/>
          <p:cNvSpPr/>
          <p:nvPr/>
        </p:nvSpPr>
        <p:spPr>
          <a:xfrm>
            <a:off x="331312" y="1240971"/>
            <a:ext cx="10840994" cy="54805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a:t>Kendilerine kullanıcı kodu, parola ve şifre verilen kişiler, bildirim anına kadar yapılan işlemlerden ve taraflarına verilen kullanıcı kodu, parola ve şifrenin kullanımından sorumludur.</a:t>
            </a:r>
          </a:p>
          <a:p>
            <a:endParaRPr lang="tr-TR" dirty="0"/>
          </a:p>
          <a:p>
            <a:r>
              <a:rPr lang="tr-TR" dirty="0">
                <a:solidFill>
                  <a:srgbClr val="FFC000"/>
                </a:solidFill>
              </a:rPr>
              <a:t>Yönetim Kurulu Başkanın DERBİS sisteminde kayıtlı iletişim bilgileri (telefon e-posta) değiştirilmesi yalnızca Yönetim Kurulu Başkanı tarafından gerçekleştirilir.</a:t>
            </a:r>
            <a:br>
              <a:rPr lang="tr-TR" dirty="0">
                <a:solidFill>
                  <a:srgbClr val="FFC000"/>
                </a:solidFill>
              </a:rPr>
            </a:br>
            <a:endParaRPr lang="tr-TR" dirty="0">
              <a:solidFill>
                <a:srgbClr val="FFC000"/>
              </a:solidFill>
            </a:endParaRPr>
          </a:p>
        </p:txBody>
      </p:sp>
      <p:sp>
        <p:nvSpPr>
          <p:cNvPr id="6" name="Metin kutusu 5">
            <a:extLst>
              <a:ext uri="{FF2B5EF4-FFF2-40B4-BE49-F238E27FC236}">
                <a16:creationId xmlns:a16="http://schemas.microsoft.com/office/drawing/2014/main" id="{40B083AA-C6A6-42C1-B9B8-8F11FB409BCF}"/>
              </a:ext>
            </a:extLst>
          </p:cNvPr>
          <p:cNvSpPr txBox="1"/>
          <p:nvPr/>
        </p:nvSpPr>
        <p:spPr>
          <a:xfrm>
            <a:off x="1962421" y="427926"/>
            <a:ext cx="6005922" cy="400110"/>
          </a:xfrm>
          <a:prstGeom prst="rect">
            <a:avLst/>
          </a:prstGeom>
          <a:noFill/>
        </p:spPr>
        <p:txBody>
          <a:bodyPr wrap="square" rtlCol="0" anchor="ctr">
            <a:spAutoFit/>
          </a:bodyPr>
          <a:lstStyle/>
          <a:p>
            <a:r>
              <a:rPr lang="tr-TR" sz="2000" b="1" dirty="0">
                <a:solidFill>
                  <a:srgbClr val="002060"/>
                </a:solidFill>
                <a:latin typeface="Arial Black" pitchFamily="34" charset="0"/>
              </a:rPr>
              <a:t>BİLDİRİMLER</a:t>
            </a:r>
          </a:p>
        </p:txBody>
      </p:sp>
    </p:spTree>
    <p:extLst>
      <p:ext uri="{BB962C8B-B14F-4D97-AF65-F5344CB8AC3E}">
        <p14:creationId xmlns:p14="http://schemas.microsoft.com/office/powerpoint/2010/main" val="3772082167"/>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3" name="Metin kutusu 3">
            <a:extLst>
              <a:ext uri="{FF2B5EF4-FFF2-40B4-BE49-F238E27FC236}">
                <a16:creationId xmlns:a16="http://schemas.microsoft.com/office/drawing/2014/main" id="{D0B4C03A-F726-6F4E-A628-D9137330F3A0}"/>
              </a:ext>
            </a:extLst>
          </p:cNvPr>
          <p:cNvSpPr txBox="1"/>
          <p:nvPr/>
        </p:nvSpPr>
        <p:spPr>
          <a:xfrm>
            <a:off x="1817495" y="421061"/>
            <a:ext cx="4746299" cy="430887"/>
          </a:xfrm>
          <a:prstGeom prst="rect">
            <a:avLst/>
          </a:prstGeom>
          <a:noFill/>
        </p:spPr>
        <p:txBody>
          <a:bodyPr wrap="non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2200" dirty="0">
                <a:solidFill>
                  <a:srgbClr val="002060"/>
                </a:solidFill>
                <a:latin typeface="Arial Black" pitchFamily="34" charset="0"/>
              </a:rPr>
              <a:t>BEYANNAME BİLDİRİM ŞEKLİ</a:t>
            </a:r>
          </a:p>
        </p:txBody>
      </p:sp>
      <p:sp>
        <p:nvSpPr>
          <p:cNvPr id="4" name="3 Yuvarlatılmış Dikdörtgen"/>
          <p:cNvSpPr/>
          <p:nvPr/>
        </p:nvSpPr>
        <p:spPr>
          <a:xfrm>
            <a:off x="359229" y="1322614"/>
            <a:ext cx="11511641" cy="48241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tabLst>
                <a:tab pos="447675" algn="l"/>
              </a:tabLst>
            </a:pPr>
            <a:endParaRPr lang="tr-TR" sz="1400" b="1" dirty="0">
              <a:solidFill>
                <a:schemeClr val="tx1"/>
              </a:solidFill>
            </a:endParaRPr>
          </a:p>
          <a:p>
            <a:pPr marL="457200" indent="-457200">
              <a:tabLst>
                <a:tab pos="447675" algn="l"/>
              </a:tabLst>
            </a:pPr>
            <a:r>
              <a:rPr lang="tr-TR" b="1" dirty="0">
                <a:solidFill>
                  <a:schemeClr val="tx1"/>
                </a:solidFill>
              </a:rPr>
              <a:t>BEYANNAME BİLDİRİMİ;</a:t>
            </a:r>
            <a:r>
              <a:rPr lang="tr-TR" dirty="0"/>
              <a:t> </a:t>
            </a:r>
          </a:p>
          <a:p>
            <a:pPr marL="457200" indent="-457200">
              <a:tabLst>
                <a:tab pos="447675" algn="l"/>
              </a:tabLst>
            </a:pPr>
            <a:endParaRPr lang="tr-TR" dirty="0"/>
          </a:p>
          <a:p>
            <a:pPr marL="285750" indent="-285750" algn="just">
              <a:buFont typeface="Arial" panose="020B0604020202020204" pitchFamily="34" charset="0"/>
              <a:buChar char="•"/>
            </a:pPr>
            <a:r>
              <a:rPr lang="tr-TR" dirty="0"/>
              <a:t>Beyanname ve bildirimlerin kanuni sürede verilen beyanname ve bildirimler olarak kabulü için, elektronik ortamda doldurma ve onaylama işleminin en geç beyanname ve bildirimlerin verilmesi gereken son gün saat 24:00'den önce tamamlanmış olması gerekmektedir.</a:t>
            </a:r>
          </a:p>
          <a:p>
            <a:pPr algn="just">
              <a:tabLst>
                <a:tab pos="447675" algn="l"/>
              </a:tabLst>
            </a:pPr>
            <a:endParaRPr lang="tr-TR" dirty="0"/>
          </a:p>
          <a:p>
            <a:pPr marL="285750" indent="-285750" algn="just">
              <a:buFont typeface="Arial" panose="020B0604020202020204" pitchFamily="34" charset="0"/>
              <a:buChar char="•"/>
            </a:pPr>
            <a:r>
              <a:rPr lang="tr-TR" dirty="0"/>
              <a:t>Şubeler, mülki idare amirliğine verecekleri beyannamelerin birer örneğini bağlı bulundukları derneğe de vermekle yükümlüdürler.</a:t>
            </a:r>
          </a:p>
          <a:p>
            <a:pPr algn="just"/>
            <a:r>
              <a:rPr lang="tr-TR" dirty="0"/>
              <a:t>  </a:t>
            </a:r>
          </a:p>
          <a:p>
            <a:pPr marL="285750" indent="-285750" algn="just">
              <a:buFont typeface="Arial" panose="020B0604020202020204" pitchFamily="34" charset="0"/>
              <a:buChar char="•"/>
            </a:pPr>
            <a:r>
              <a:rPr lang="tr-TR" dirty="0">
                <a:solidFill>
                  <a:schemeClr val="accent4"/>
                </a:solidFill>
              </a:rPr>
              <a:t>Kuruluşlar beyanname bildiriminden sorumlu olup beyannamenin Nisan ayının son gününe kadar onaylanmamış olması yönetim kurulu başkanlarında sorumluluk oluşturmaz.</a:t>
            </a:r>
          </a:p>
          <a:p>
            <a:pPr>
              <a:tabLst>
                <a:tab pos="447675" algn="l"/>
              </a:tabLst>
            </a:pPr>
            <a:endParaRPr lang="tr-TR" dirty="0"/>
          </a:p>
          <a:p>
            <a:pPr marL="285750" indent="-285750">
              <a:buFont typeface="Arial" panose="020B0604020202020204" pitchFamily="34" charset="0"/>
              <a:buChar char="•"/>
            </a:pPr>
            <a:endParaRPr lang="tr-TR" sz="1400" dirty="0"/>
          </a:p>
          <a:p>
            <a:br>
              <a:rPr lang="tr-TR" sz="1400" dirty="0"/>
            </a:br>
            <a:endParaRPr lang="tr-TR" sz="1400" dirty="0"/>
          </a:p>
          <a:p>
            <a:pPr>
              <a:tabLst>
                <a:tab pos="447675" algn="l"/>
              </a:tabLst>
            </a:pPr>
            <a:endParaRPr lang="tr-TR" sz="1400" dirty="0"/>
          </a:p>
        </p:txBody>
      </p:sp>
    </p:spTree>
    <p:extLst>
      <p:ext uri="{BB962C8B-B14F-4D97-AF65-F5344CB8AC3E}">
        <p14:creationId xmlns:p14="http://schemas.microsoft.com/office/powerpoint/2010/main" val="1159589013"/>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3" name="Metin kutusu 3">
            <a:extLst>
              <a:ext uri="{FF2B5EF4-FFF2-40B4-BE49-F238E27FC236}">
                <a16:creationId xmlns:a16="http://schemas.microsoft.com/office/drawing/2014/main" id="{D0B4C03A-F726-6F4E-A628-D9137330F3A0}"/>
              </a:ext>
            </a:extLst>
          </p:cNvPr>
          <p:cNvSpPr txBox="1"/>
          <p:nvPr/>
        </p:nvSpPr>
        <p:spPr>
          <a:xfrm>
            <a:off x="1817495" y="421061"/>
            <a:ext cx="4746299" cy="430887"/>
          </a:xfrm>
          <a:prstGeom prst="rect">
            <a:avLst/>
          </a:prstGeom>
          <a:noFill/>
        </p:spPr>
        <p:txBody>
          <a:bodyPr wrap="non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2200" dirty="0">
                <a:solidFill>
                  <a:srgbClr val="002060"/>
                </a:solidFill>
                <a:latin typeface="Arial Black" pitchFamily="34" charset="0"/>
              </a:rPr>
              <a:t>BEYANNAME BİLDİRİM ŞEKLİ</a:t>
            </a:r>
          </a:p>
        </p:txBody>
      </p:sp>
      <p:sp>
        <p:nvSpPr>
          <p:cNvPr id="4" name="3 Yuvarlatılmış Dikdörtgen"/>
          <p:cNvSpPr/>
          <p:nvPr/>
        </p:nvSpPr>
        <p:spPr>
          <a:xfrm>
            <a:off x="359229" y="1322614"/>
            <a:ext cx="11511641" cy="48241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tabLst>
                <a:tab pos="447675" algn="l"/>
              </a:tabLst>
            </a:pPr>
            <a:endParaRPr lang="tr-TR" b="1" dirty="0">
              <a:solidFill>
                <a:schemeClr val="tx1"/>
              </a:solidFill>
            </a:endParaRPr>
          </a:p>
          <a:p>
            <a:pPr marL="457200" indent="-457200">
              <a:tabLst>
                <a:tab pos="447675" algn="l"/>
              </a:tabLst>
            </a:pPr>
            <a:r>
              <a:rPr lang="tr-TR" b="1" dirty="0">
                <a:solidFill>
                  <a:schemeClr val="tx1"/>
                </a:solidFill>
              </a:rPr>
              <a:t>BEYANNAME BİLDİRİM;</a:t>
            </a:r>
          </a:p>
          <a:p>
            <a:endParaRPr lang="tr-TR" dirty="0"/>
          </a:p>
          <a:p>
            <a:pPr marL="285750" indent="-285750">
              <a:buFont typeface="Arial" panose="020B0604020202020204" pitchFamily="34" charset="0"/>
              <a:buChar char="•"/>
            </a:pPr>
            <a:r>
              <a:rPr lang="tr-TR" b="1" u="sng" dirty="0"/>
              <a:t>Bilanço esasına göre defter tutan dernekler ile kamu yararına çalışan dernekler</a:t>
            </a:r>
            <a:r>
              <a:rPr lang="tr-TR" dirty="0"/>
              <a:t>, bu Yönetmelik çerçevesinde vermekle yükümlü oldukları beyanname ve bildirimlerini, Genel Müdürlüğün internet sayfası üzerinden, kullanıcı kodu, parola ve şifre kullanarak göndermek zorundadırlar.</a:t>
            </a:r>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tr-TR" dirty="0">
                <a:solidFill>
                  <a:srgbClr val="FFC000"/>
                </a:solidFill>
              </a:rPr>
              <a:t>Beyanname ve bildirimlerin teknik arızalar nedeniyle elektronik ortamda gönderilmesinin mümkün olmaması halinde, kanuni sürenin son günü mesainin bitiş saatine kadar, derneğin merkezinin bulunduğu yerin mülki idare amirliğine elden verilmesi veya posta yoluyla taahhütlü olarak gönderilmesi gerekmektedir.</a:t>
            </a:r>
            <a:br>
              <a:rPr lang="tr-TR" sz="1400" dirty="0">
                <a:solidFill>
                  <a:srgbClr val="FFC000"/>
                </a:solidFill>
              </a:rPr>
            </a:br>
            <a:br>
              <a:rPr lang="tr-TR" sz="1400" dirty="0">
                <a:solidFill>
                  <a:srgbClr val="FFC000"/>
                </a:solidFill>
              </a:rPr>
            </a:br>
            <a:endParaRPr lang="tr-TR" sz="1400" dirty="0">
              <a:solidFill>
                <a:srgbClr val="FFC000"/>
              </a:solidFill>
            </a:endParaRPr>
          </a:p>
          <a:p>
            <a:pPr>
              <a:tabLst>
                <a:tab pos="447675" algn="l"/>
              </a:tabLst>
            </a:pPr>
            <a:endParaRPr lang="tr-TR" sz="1400" dirty="0"/>
          </a:p>
        </p:txBody>
      </p:sp>
    </p:spTree>
    <p:extLst>
      <p:ext uri="{BB962C8B-B14F-4D97-AF65-F5344CB8AC3E}">
        <p14:creationId xmlns:p14="http://schemas.microsoft.com/office/powerpoint/2010/main" val="1484919051"/>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4294967295"/>
          </p:nvPr>
        </p:nvSpPr>
        <p:spPr/>
        <p:txBody>
          <a:bodyPr/>
          <a:lstStyle/>
          <a:p>
            <a:endParaRPr lang="tr-TR" dirty="0"/>
          </a:p>
          <a:p>
            <a:endParaRPr lang="tr-TR" dirty="0"/>
          </a:p>
        </p:txBody>
      </p:sp>
      <p:sp>
        <p:nvSpPr>
          <p:cNvPr id="5" name="Metin kutusu 4">
            <a:extLst>
              <a:ext uri="{FF2B5EF4-FFF2-40B4-BE49-F238E27FC236}">
                <a16:creationId xmlns:a16="http://schemas.microsoft.com/office/drawing/2014/main" id="{590F0A71-A024-904F-A948-4D1CC4D88059}"/>
              </a:ext>
            </a:extLst>
          </p:cNvPr>
          <p:cNvSpPr txBox="1"/>
          <p:nvPr/>
        </p:nvSpPr>
        <p:spPr>
          <a:xfrm>
            <a:off x="1962421" y="427926"/>
            <a:ext cx="184731" cy="400110"/>
          </a:xfrm>
          <a:prstGeom prst="rect">
            <a:avLst/>
          </a:prstGeom>
          <a:noFill/>
        </p:spPr>
        <p:txBody>
          <a:bodyPr wrap="none" rtlCol="0" anchor="ctr">
            <a:spAutoFit/>
          </a:bodyPr>
          <a:lstStyle/>
          <a:p>
            <a:endParaRPr lang="tr-TR" sz="2000" b="1" dirty="0">
              <a:solidFill>
                <a:srgbClr val="002060"/>
              </a:solidFill>
              <a:latin typeface="Arial Black" pitchFamily="34" charset="0"/>
            </a:endParaRPr>
          </a:p>
        </p:txBody>
      </p:sp>
      <p:sp>
        <p:nvSpPr>
          <p:cNvPr id="7" name="6 Dikdörtgen"/>
          <p:cNvSpPr/>
          <p:nvPr/>
        </p:nvSpPr>
        <p:spPr>
          <a:xfrm>
            <a:off x="675503" y="1859340"/>
            <a:ext cx="10840994" cy="1200329"/>
          </a:xfrm>
          <a:prstGeom prst="rect">
            <a:avLst/>
          </a:prstGeom>
        </p:spPr>
        <p:txBody>
          <a:bodyPr wrap="square">
            <a:spAutoFit/>
          </a:bodyPr>
          <a:lstStyle/>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p:txBody>
      </p:sp>
      <p:sp>
        <p:nvSpPr>
          <p:cNvPr id="8" name="7 Yuvarlatılmış Dikdörtgen"/>
          <p:cNvSpPr/>
          <p:nvPr/>
        </p:nvSpPr>
        <p:spPr>
          <a:xfrm>
            <a:off x="331312" y="1240971"/>
            <a:ext cx="10840994" cy="54805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tr-TR" b="1" dirty="0">
                <a:solidFill>
                  <a:srgbClr val="002060"/>
                </a:solidFill>
                <a:latin typeface="Arial Black" pitchFamily="34" charset="0"/>
              </a:rPr>
              <a:t>YERLEŞİM YERİ </a:t>
            </a:r>
            <a:r>
              <a:rPr lang="tr-TR" b="1">
                <a:solidFill>
                  <a:srgbClr val="002060"/>
                </a:solidFill>
                <a:latin typeface="Arial Black" pitchFamily="34" charset="0"/>
              </a:rPr>
              <a:t>DEĞİŞİKLİK BİLDİRİM ŞEKLİ</a:t>
            </a:r>
          </a:p>
          <a:p>
            <a:endParaRPr lang="tr-TR" b="1">
              <a:solidFill>
                <a:srgbClr val="002060"/>
              </a:solidFill>
              <a:latin typeface="Arial Black" pitchFamily="34" charset="0"/>
            </a:endParaRPr>
          </a:p>
          <a:p>
            <a:pPr marL="285750" indent="-285750">
              <a:buFont typeface="Arial" panose="020B0604020202020204" pitchFamily="34" charset="0"/>
              <a:buChar char="•"/>
            </a:pPr>
            <a:r>
              <a:rPr lang="tr-TR"/>
              <a:t>Derneklerin yerleşim yerleri derneğin yönetim faaliyetlerinin yürütüldüğü yerdir.</a:t>
            </a:r>
          </a:p>
          <a:p>
            <a:endParaRPr lang="tr-TR" b="1">
              <a:solidFill>
                <a:srgbClr val="002060"/>
              </a:solidFill>
              <a:latin typeface="Arial Black" pitchFamily="34" charset="0"/>
            </a:endParaRPr>
          </a:p>
          <a:p>
            <a:pPr marL="285750" indent="-285750">
              <a:buFont typeface="Arial" panose="020B0604020202020204" pitchFamily="34" charset="0"/>
              <a:buChar char="•"/>
            </a:pPr>
            <a:r>
              <a:rPr lang="tr-TR"/>
              <a:t>Dernek alacağı yönetim kurulu kararı doğrultusunda yerleşim yeri değişikliği yapabilmektedir.,</a:t>
            </a:r>
          </a:p>
          <a:p>
            <a:endParaRPr lang="tr-TR" dirty="0"/>
          </a:p>
          <a:p>
            <a:pPr marL="285750" indent="-285750">
              <a:buFont typeface="Arial" panose="020B0604020202020204" pitchFamily="34" charset="0"/>
              <a:buChar char="•"/>
            </a:pPr>
            <a:r>
              <a:rPr lang="tr-TR" dirty="0"/>
              <a:t>Bu yerler  iş yeri/dükkan statüsünde bulunması halinde mülk sahibi ile yapacakları sözleşme yeterli olacağı gibi ikametgah olarak kullanılan adres olması halinde kat maliklerinin izinleri doğrultusunda faaliyetlerini yürütebilmektedirler.</a:t>
            </a:r>
          </a:p>
          <a:p>
            <a:endParaRPr lang="tr-TR" dirty="0"/>
          </a:p>
          <a:p>
            <a:pPr marL="285750" indent="-285750">
              <a:buFont typeface="Arial" panose="020B0604020202020204" pitchFamily="34" charset="0"/>
              <a:buChar char="•"/>
            </a:pPr>
            <a:r>
              <a:rPr lang="tr-TR" dirty="0"/>
              <a:t>Dernekler, işletme olarak kullanılan başka bir kuruluş veya tesis ile aynı adreslerde bulunamazlar.</a:t>
            </a:r>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tr-TR" dirty="0"/>
              <a:t>Yerleşim yerinin UAVT kodu bulunan bir mesken veya iş yeri olma zorunluluğu vardır.</a:t>
            </a:r>
          </a:p>
          <a:p>
            <a:endParaRPr lang="tr-TR" dirty="0"/>
          </a:p>
          <a:p>
            <a:pPr marL="285750" indent="-285750">
              <a:buFont typeface="Arial" panose="020B0604020202020204" pitchFamily="34" charset="0"/>
              <a:buChar char="•"/>
            </a:pPr>
            <a:r>
              <a:rPr lang="tr-TR" dirty="0"/>
              <a:t>Yerleşim yeri değişiklik yapacak olan dernekler yönetim kurulu kararı ile yapacağı işlemi karara bağlayarak adres değişiklik yaptıktan 45 gün içerisinde Dernekler Bilgi Sistemine yapılacak değişikliği bildirmek zorundadırlar.  </a:t>
            </a:r>
          </a:p>
          <a:p>
            <a:endParaRPr lang="tr-TR" dirty="0"/>
          </a:p>
        </p:txBody>
      </p:sp>
      <p:sp>
        <p:nvSpPr>
          <p:cNvPr id="6" name="Metin kutusu 5">
            <a:extLst>
              <a:ext uri="{FF2B5EF4-FFF2-40B4-BE49-F238E27FC236}">
                <a16:creationId xmlns:a16="http://schemas.microsoft.com/office/drawing/2014/main" id="{40B083AA-C6A6-42C1-B9B8-8F11FB409BCF}"/>
              </a:ext>
            </a:extLst>
          </p:cNvPr>
          <p:cNvSpPr txBox="1"/>
          <p:nvPr/>
        </p:nvSpPr>
        <p:spPr>
          <a:xfrm>
            <a:off x="1962421" y="427926"/>
            <a:ext cx="6005922" cy="400110"/>
          </a:xfrm>
          <a:prstGeom prst="rect">
            <a:avLst/>
          </a:prstGeom>
          <a:noFill/>
        </p:spPr>
        <p:txBody>
          <a:bodyPr wrap="square" rtlCol="0" anchor="ctr">
            <a:spAutoFit/>
          </a:bodyPr>
          <a:lstStyle/>
          <a:p>
            <a:r>
              <a:rPr lang="tr-TR" sz="2000" b="1" dirty="0">
                <a:solidFill>
                  <a:srgbClr val="002060"/>
                </a:solidFill>
                <a:latin typeface="Arial Black" pitchFamily="34" charset="0"/>
              </a:rPr>
              <a:t>YERLEŞİM YERİ DEĞİŞİKLİK BİLDİRİMİ</a:t>
            </a:r>
          </a:p>
        </p:txBody>
      </p:sp>
    </p:spTree>
    <p:extLst>
      <p:ext uri="{BB962C8B-B14F-4D97-AF65-F5344CB8AC3E}">
        <p14:creationId xmlns:p14="http://schemas.microsoft.com/office/powerpoint/2010/main" val="466819367"/>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4" name="3 Yuvarlatılmış Dikdörtgen"/>
          <p:cNvSpPr/>
          <p:nvPr/>
        </p:nvSpPr>
        <p:spPr>
          <a:xfrm>
            <a:off x="359229" y="1322614"/>
            <a:ext cx="11511641" cy="480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b="1" dirty="0">
                <a:solidFill>
                  <a:schemeClr val="tx1"/>
                </a:solidFill>
              </a:rPr>
              <a:t>Genel kurul toplantıları</a:t>
            </a:r>
          </a:p>
          <a:p>
            <a:endParaRPr lang="tr-TR" dirty="0"/>
          </a:p>
          <a:p>
            <a:r>
              <a:rPr lang="tr-TR" b="1" dirty="0">
                <a:solidFill>
                  <a:schemeClr val="tx1"/>
                </a:solidFill>
              </a:rPr>
              <a:t>a)</a:t>
            </a:r>
            <a:r>
              <a:rPr lang="tr-TR" dirty="0"/>
              <a:t> Dernek tüzüğünde belli edilen zamanlarda olağan,</a:t>
            </a:r>
          </a:p>
          <a:p>
            <a:endParaRPr lang="tr-TR" dirty="0"/>
          </a:p>
          <a:p>
            <a:r>
              <a:rPr lang="tr-TR" b="1" dirty="0">
                <a:solidFill>
                  <a:schemeClr val="tx1"/>
                </a:solidFill>
              </a:rPr>
              <a:t>b) </a:t>
            </a:r>
            <a:r>
              <a:rPr lang="tr-TR" dirty="0"/>
              <a:t>Yönetim veya denetim kurulunun gerekli gördüğü hallerde veya dernek üyelerinden beşte birinin yazılı isteği üzerine otuz gün içinde olağanüstü toplanır.</a:t>
            </a:r>
          </a:p>
          <a:p>
            <a:endParaRPr lang="tr-TR" dirty="0"/>
          </a:p>
          <a:p>
            <a:r>
              <a:rPr lang="tr-TR" dirty="0"/>
              <a:t>Olağan genel kurul toplantılarının en geç üç yılda bir yapılması zorunludur.</a:t>
            </a:r>
          </a:p>
          <a:p>
            <a:endParaRPr lang="tr-TR" dirty="0"/>
          </a:p>
        </p:txBody>
      </p:sp>
      <p:sp>
        <p:nvSpPr>
          <p:cNvPr id="6" name="Metin kutusu 3">
            <a:extLst>
              <a:ext uri="{FF2B5EF4-FFF2-40B4-BE49-F238E27FC236}">
                <a16:creationId xmlns:a16="http://schemas.microsoft.com/office/drawing/2014/main" id="{364A9C04-D1F8-4241-88D7-E693ABC79280}"/>
              </a:ext>
            </a:extLst>
          </p:cNvPr>
          <p:cNvSpPr txBox="1"/>
          <p:nvPr/>
        </p:nvSpPr>
        <p:spPr>
          <a:xfrm>
            <a:off x="1817494" y="405672"/>
            <a:ext cx="6248819" cy="461665"/>
          </a:xfrm>
          <a:prstGeom prst="rect">
            <a:avLst/>
          </a:prstGeom>
          <a:noFill/>
        </p:spPr>
        <p:txBody>
          <a:bodyPr wrap="squar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1"/>
                </a:solidFill>
              </a:rPr>
              <a:t>GENEL KURUL İŞLEMLERİ</a:t>
            </a:r>
            <a:endParaRPr lang="tr-TR" sz="2200" dirty="0">
              <a:solidFill>
                <a:srgbClr val="002060"/>
              </a:solidFill>
              <a:latin typeface="Arial Black" pitchFamily="34" charset="0"/>
            </a:endParaRPr>
          </a:p>
        </p:txBody>
      </p:sp>
    </p:spTree>
    <p:extLst>
      <p:ext uri="{BB962C8B-B14F-4D97-AF65-F5344CB8AC3E}">
        <p14:creationId xmlns:p14="http://schemas.microsoft.com/office/powerpoint/2010/main" val="1802379654"/>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4" name="3 Yuvarlatılmış Dikdörtgen"/>
          <p:cNvSpPr/>
          <p:nvPr/>
        </p:nvSpPr>
        <p:spPr>
          <a:xfrm>
            <a:off x="359229" y="1322614"/>
            <a:ext cx="11511641" cy="480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b="1" dirty="0">
                <a:solidFill>
                  <a:schemeClr val="tx1"/>
                </a:solidFill>
              </a:rPr>
              <a:t>İLK GENEL KURUL TOPLANTISI</a:t>
            </a:r>
          </a:p>
          <a:p>
            <a:endParaRPr lang="tr-TR" dirty="0"/>
          </a:p>
          <a:p>
            <a:pPr algn="just"/>
            <a:r>
              <a:rPr lang="tr-TR" dirty="0"/>
              <a:t>Kuruluş bildiriminde, tüzüğünde ve diğer belgelerinde Kanuna aykırılık veya noksanlığın bulunmaması ya da Kanuna aykırılık ve noksanlığın verilen süre içinde giderilmesi durumda, keyfiyetin derneğe yazılı olarak bildirilmesinden itibaren altı ay içinde derneğin ilk genel kurul toplantısını yapması ve organlarını oluşturması zorunludur.</a:t>
            </a:r>
          </a:p>
          <a:p>
            <a:pPr algn="just"/>
            <a:endParaRPr lang="tr-TR" dirty="0"/>
          </a:p>
          <a:p>
            <a:pPr algn="just"/>
            <a:r>
              <a:rPr lang="tr-TR" i="1" dirty="0"/>
              <a:t>İlk genel kurulun süresi içerisinde yapılmaması durumunda, Türk Medeni Kanunu’nun 87/2. maddesi doğrultusunda «</a:t>
            </a:r>
            <a:r>
              <a:rPr lang="tr-TR" i="1" u="sng" dirty="0"/>
              <a:t>öngörülen süre içerisinde yapılamaması ve zorunlu organların oluşturulamamış olması</a:t>
            </a:r>
            <a:r>
              <a:rPr lang="tr-TR" i="1" dirty="0"/>
              <a:t>» gereğince kendiliğinden sona erdiğinin tespiti istenmektedir.</a:t>
            </a:r>
          </a:p>
          <a:p>
            <a:pPr marL="457200" indent="-457200">
              <a:tabLst>
                <a:tab pos="447675" algn="l"/>
              </a:tabLst>
            </a:pPr>
            <a:endParaRPr lang="tr-TR" dirty="0"/>
          </a:p>
        </p:txBody>
      </p:sp>
      <p:sp>
        <p:nvSpPr>
          <p:cNvPr id="6" name="Metin kutusu 3">
            <a:extLst>
              <a:ext uri="{FF2B5EF4-FFF2-40B4-BE49-F238E27FC236}">
                <a16:creationId xmlns:a16="http://schemas.microsoft.com/office/drawing/2014/main" id="{C8A0C5E7-5A22-4512-AE44-8B0C0F5AFD66}"/>
              </a:ext>
            </a:extLst>
          </p:cNvPr>
          <p:cNvSpPr txBox="1"/>
          <p:nvPr/>
        </p:nvSpPr>
        <p:spPr>
          <a:xfrm>
            <a:off x="1817494" y="405672"/>
            <a:ext cx="6248819" cy="461665"/>
          </a:xfrm>
          <a:prstGeom prst="rect">
            <a:avLst/>
          </a:prstGeom>
          <a:noFill/>
        </p:spPr>
        <p:txBody>
          <a:bodyPr wrap="squar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1"/>
                </a:solidFill>
              </a:rPr>
              <a:t>GENEL </a:t>
            </a:r>
            <a:r>
              <a:rPr lang="tr-TR">
                <a:solidFill>
                  <a:schemeClr val="tx1"/>
                </a:solidFill>
              </a:rPr>
              <a:t>KURUL İŞLEMLERİ (D.Y. Md 12)</a:t>
            </a:r>
            <a:endParaRPr lang="tr-TR" sz="2200" dirty="0">
              <a:solidFill>
                <a:srgbClr val="002060"/>
              </a:solidFill>
              <a:latin typeface="Arial Black" pitchFamily="34" charset="0"/>
            </a:endParaRPr>
          </a:p>
        </p:txBody>
      </p:sp>
    </p:spTree>
    <p:extLst>
      <p:ext uri="{BB962C8B-B14F-4D97-AF65-F5344CB8AC3E}">
        <p14:creationId xmlns:p14="http://schemas.microsoft.com/office/powerpoint/2010/main" val="1762295377"/>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3" name="Metin kutusu 3">
            <a:extLst>
              <a:ext uri="{FF2B5EF4-FFF2-40B4-BE49-F238E27FC236}">
                <a16:creationId xmlns:a16="http://schemas.microsoft.com/office/drawing/2014/main" id="{D0B4C03A-F726-6F4E-A628-D9137330F3A0}"/>
              </a:ext>
            </a:extLst>
          </p:cNvPr>
          <p:cNvSpPr txBox="1"/>
          <p:nvPr/>
        </p:nvSpPr>
        <p:spPr>
          <a:xfrm>
            <a:off x="1817494" y="405672"/>
            <a:ext cx="6248819" cy="461665"/>
          </a:xfrm>
          <a:prstGeom prst="rect">
            <a:avLst/>
          </a:prstGeom>
          <a:noFill/>
        </p:spPr>
        <p:txBody>
          <a:bodyPr wrap="squar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1"/>
                </a:solidFill>
              </a:rPr>
              <a:t>GENEL KURUL İŞLEMLERİ</a:t>
            </a:r>
            <a:endParaRPr lang="tr-TR" sz="2200" dirty="0">
              <a:solidFill>
                <a:srgbClr val="002060"/>
              </a:solidFill>
              <a:latin typeface="Arial Black" pitchFamily="34" charset="0"/>
            </a:endParaRPr>
          </a:p>
        </p:txBody>
      </p:sp>
      <p:sp>
        <p:nvSpPr>
          <p:cNvPr id="4" name="3 Yuvarlatılmış Dikdörtgen"/>
          <p:cNvSpPr/>
          <p:nvPr/>
        </p:nvSpPr>
        <p:spPr>
          <a:xfrm>
            <a:off x="0" y="1224642"/>
            <a:ext cx="7167789" cy="56333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tabLst>
                <a:tab pos="447675" algn="l"/>
              </a:tabLst>
            </a:pPr>
            <a:r>
              <a:rPr lang="tr-TR" sz="2000" b="1" dirty="0">
                <a:solidFill>
                  <a:schemeClr val="tx1"/>
                </a:solidFill>
              </a:rPr>
              <a:t>GENEL KURUL BELGELERİ</a:t>
            </a:r>
          </a:p>
          <a:p>
            <a:pPr marL="457200" indent="-457200">
              <a:tabLst>
                <a:tab pos="447675" algn="l"/>
              </a:tabLst>
            </a:pPr>
            <a:endParaRPr lang="tr-TR" dirty="0"/>
          </a:p>
          <a:p>
            <a:pPr marL="457200" indent="-457200">
              <a:tabLst>
                <a:tab pos="447675" algn="l"/>
              </a:tabLst>
            </a:pPr>
            <a:r>
              <a:rPr lang="tr-TR" b="1" dirty="0">
                <a:solidFill>
                  <a:schemeClr val="tx1"/>
                </a:solidFill>
              </a:rPr>
              <a:t>1- Yönetim Kurul Kararı</a:t>
            </a:r>
          </a:p>
          <a:p>
            <a:pPr marL="457200" indent="-457200">
              <a:tabLst>
                <a:tab pos="447675" algn="l"/>
              </a:tabLst>
            </a:pPr>
            <a:endParaRPr lang="tr-TR" dirty="0"/>
          </a:p>
          <a:p>
            <a:pPr marL="285750" indent="-285750">
              <a:buFont typeface="Arial" panose="020B0604020202020204" pitchFamily="34" charset="0"/>
              <a:buChar char="•"/>
              <a:tabLst>
                <a:tab pos="447675" algn="l"/>
              </a:tabLst>
            </a:pPr>
            <a:r>
              <a:rPr lang="tr-TR"/>
              <a:t>Yönetim kurulu, kararı en </a:t>
            </a:r>
            <a:r>
              <a:rPr lang="tr-TR" dirty="0"/>
              <a:t>az 15 </a:t>
            </a:r>
            <a:r>
              <a:rPr lang="tr-TR"/>
              <a:t>gün öncesinde; toplantının </a:t>
            </a:r>
            <a:r>
              <a:rPr lang="tr-TR" dirty="0"/>
              <a:t>yeri, tarihi ve saati, gündem maddeleri, toplantının ertelenmesi halinde ikinci toplantının hangi gün, saat ve yerde yapılacağı da belirtilir</a:t>
            </a:r>
            <a:r>
              <a:rPr lang="tr-TR"/>
              <a:t>. </a:t>
            </a:r>
          </a:p>
          <a:p>
            <a:pPr marL="285750" indent="-285750">
              <a:buFont typeface="Arial" panose="020B0604020202020204" pitchFamily="34" charset="0"/>
              <a:buChar char="•"/>
              <a:tabLst>
                <a:tab pos="447675" algn="l"/>
              </a:tabLst>
            </a:pPr>
            <a:endParaRPr lang="tr-TR" dirty="0"/>
          </a:p>
          <a:p>
            <a:pPr marL="285750" indent="-285750" algn="just">
              <a:buFont typeface="Arial" panose="020B0604020202020204" pitchFamily="34" charset="0"/>
              <a:buChar char="•"/>
              <a:tabLst>
                <a:tab pos="447675" algn="l"/>
              </a:tabLst>
            </a:pPr>
            <a:r>
              <a:rPr lang="tr-TR"/>
              <a:t>Süresinden önce veya sonra yapılan genel kurullar </a:t>
            </a:r>
            <a:r>
              <a:rPr lang="tr-TR">
                <a:solidFill>
                  <a:schemeClr val="accent4"/>
                </a:solidFill>
              </a:rPr>
              <a:t>OLAĞANÜSTÜ</a:t>
            </a:r>
            <a:r>
              <a:rPr lang="tr-TR"/>
              <a:t>    niteliği taşımaktadır.</a:t>
            </a:r>
          </a:p>
          <a:p>
            <a:pPr algn="just">
              <a:tabLst>
                <a:tab pos="447675" algn="l"/>
              </a:tabLst>
            </a:pPr>
            <a:endParaRPr lang="tr-TR" dirty="0"/>
          </a:p>
          <a:p>
            <a:pPr marL="285750" indent="-285750" algn="just">
              <a:buFont typeface="Arial" panose="020B0604020202020204" pitchFamily="34" charset="0"/>
              <a:buChar char="•"/>
              <a:tabLst>
                <a:tab pos="447675" algn="l"/>
              </a:tabLst>
            </a:pPr>
            <a:r>
              <a:rPr lang="tr-TR" dirty="0"/>
              <a:t>İlk toplantı ile ikinci toplantı arasındaki süre yedi günden az, altmış günden fazla olamaz.</a:t>
            </a:r>
          </a:p>
          <a:p>
            <a:pPr marL="457200" indent="-457200" algn="just">
              <a:buFont typeface="Arial" panose="020B0604020202020204" pitchFamily="34" charset="0"/>
              <a:buChar char="•"/>
              <a:tabLst>
                <a:tab pos="447675" algn="l"/>
              </a:tabLst>
            </a:pPr>
            <a:endParaRPr lang="tr-TR" dirty="0"/>
          </a:p>
          <a:p>
            <a:pPr marL="457200" indent="-457200">
              <a:tabLst>
                <a:tab pos="447675" algn="l"/>
              </a:tabLst>
            </a:pPr>
            <a:endParaRPr lang="tr-TR" dirty="0"/>
          </a:p>
          <a:p>
            <a:pPr marL="457200" indent="-457200">
              <a:tabLst>
                <a:tab pos="447675" algn="l"/>
              </a:tabLst>
            </a:pPr>
            <a:endParaRPr lang="tr-TR" dirty="0"/>
          </a:p>
        </p:txBody>
      </p:sp>
      <p:pic>
        <p:nvPicPr>
          <p:cNvPr id="6" name="Resim 5">
            <a:extLst>
              <a:ext uri="{FF2B5EF4-FFF2-40B4-BE49-F238E27FC236}">
                <a16:creationId xmlns:a16="http://schemas.microsoft.com/office/drawing/2014/main" id="{C18CAC47-606B-407D-B2A3-D28556463983}"/>
              </a:ext>
            </a:extLst>
          </p:cNvPr>
          <p:cNvPicPr>
            <a:picLocks noChangeAspect="1"/>
          </p:cNvPicPr>
          <p:nvPr/>
        </p:nvPicPr>
        <p:blipFill>
          <a:blip r:embed="rId2"/>
          <a:stretch>
            <a:fillRect/>
          </a:stretch>
        </p:blipFill>
        <p:spPr>
          <a:xfrm>
            <a:off x="7167790" y="1078637"/>
            <a:ext cx="4393899" cy="5779363"/>
          </a:xfrm>
          <a:prstGeom prst="rect">
            <a:avLst/>
          </a:prstGeom>
        </p:spPr>
      </p:pic>
      <p:sp>
        <p:nvSpPr>
          <p:cNvPr id="5" name="Dikdörtgen 4"/>
          <p:cNvSpPr/>
          <p:nvPr/>
        </p:nvSpPr>
        <p:spPr>
          <a:xfrm>
            <a:off x="11385194" y="1078637"/>
            <a:ext cx="535724" cy="923330"/>
          </a:xfrm>
          <a:prstGeom prst="rect">
            <a:avLst/>
          </a:prstGeom>
          <a:noFill/>
        </p:spPr>
        <p:txBody>
          <a:bodyPr wrap="none" lIns="91440" tIns="45720" rIns="91440" bIns="45720">
            <a:spAutoFit/>
          </a:bodyPr>
          <a:lstStyle/>
          <a:p>
            <a:pPr algn="ctr"/>
            <a:r>
              <a:rPr lang="tr-TR" sz="5400" b="0" cap="none" spc="0">
                <a:ln w="0"/>
                <a:solidFill>
                  <a:schemeClr val="tx1"/>
                </a:solidFill>
                <a:effectLst>
                  <a:outerShdw blurRad="38100" dist="19050" dir="2700000" algn="tl" rotWithShape="0">
                    <a:schemeClr val="dk1">
                      <a:alpha val="40000"/>
                    </a:schemeClr>
                  </a:outerShdw>
                </a:effectLst>
              </a:rPr>
              <a:t>1</a:t>
            </a:r>
          </a:p>
        </p:txBody>
      </p:sp>
      <p:cxnSp>
        <p:nvCxnSpPr>
          <p:cNvPr id="8" name="Düz Bağlayıcı 7"/>
          <p:cNvCxnSpPr/>
          <p:nvPr/>
        </p:nvCxnSpPr>
        <p:spPr>
          <a:xfrm flipV="1">
            <a:off x="8382983" y="3987964"/>
            <a:ext cx="1510235" cy="589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926725"/>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4" name="3 Yuvarlatılmış Dikdörtgen"/>
          <p:cNvSpPr/>
          <p:nvPr/>
        </p:nvSpPr>
        <p:spPr>
          <a:xfrm>
            <a:off x="0" y="1273629"/>
            <a:ext cx="6008914" cy="55843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tabLst>
                <a:tab pos="447675" algn="l"/>
              </a:tabLst>
            </a:pPr>
            <a:r>
              <a:rPr lang="tr-TR" b="1" dirty="0">
                <a:solidFill>
                  <a:schemeClr val="tx1"/>
                </a:solidFill>
              </a:rPr>
              <a:t>2- Genel Kurulun İlanı, Üyelere Tebliği</a:t>
            </a:r>
          </a:p>
          <a:p>
            <a:pPr marL="457200" indent="-457200">
              <a:tabLst>
                <a:tab pos="447675" algn="l"/>
              </a:tabLst>
            </a:pPr>
            <a:endParaRPr lang="tr-TR" dirty="0"/>
          </a:p>
          <a:p>
            <a:pPr marL="457200" indent="-457200" algn="just">
              <a:buFont typeface="Arial" panose="020B0604020202020204" pitchFamily="34" charset="0"/>
              <a:buChar char="•"/>
              <a:tabLst>
                <a:tab pos="447675" algn="l"/>
              </a:tabLst>
            </a:pPr>
            <a:r>
              <a:rPr lang="tr-TR" dirty="0"/>
              <a:t>En az bir gazetede veya derneğin internet sayfasında ilan etmek,</a:t>
            </a:r>
          </a:p>
          <a:p>
            <a:pPr marL="457200" indent="-457200" algn="just">
              <a:tabLst>
                <a:tab pos="447675" algn="l"/>
              </a:tabLst>
            </a:pPr>
            <a:endParaRPr lang="tr-TR" dirty="0"/>
          </a:p>
          <a:p>
            <a:pPr marL="457200" indent="-457200" algn="just">
              <a:buFont typeface="Arial" panose="020B0604020202020204" pitchFamily="34" charset="0"/>
              <a:buChar char="•"/>
              <a:tabLst>
                <a:tab pos="447675" algn="l"/>
              </a:tabLst>
            </a:pPr>
            <a:r>
              <a:rPr lang="tr-TR" dirty="0"/>
              <a:t>Yazılı olarak bildirilmek, </a:t>
            </a:r>
          </a:p>
          <a:p>
            <a:pPr marL="457200" indent="-457200" algn="just">
              <a:tabLst>
                <a:tab pos="447675" algn="l"/>
              </a:tabLst>
            </a:pPr>
            <a:endParaRPr lang="tr-TR" dirty="0"/>
          </a:p>
          <a:p>
            <a:pPr marL="457200" indent="-457200" algn="just">
              <a:buFont typeface="Arial" panose="020B0604020202020204" pitchFamily="34" charset="0"/>
              <a:buChar char="•"/>
              <a:tabLst>
                <a:tab pos="447675" algn="l"/>
              </a:tabLst>
            </a:pPr>
            <a:r>
              <a:rPr lang="tr-TR" dirty="0"/>
              <a:t>Üyenin bildirdiği elektronik posta adresine ya da iletişim numarasına mesaj göndermek,</a:t>
            </a:r>
          </a:p>
          <a:p>
            <a:pPr marL="457200" indent="-457200" algn="just">
              <a:tabLst>
                <a:tab pos="447675" algn="l"/>
              </a:tabLst>
            </a:pPr>
            <a:endParaRPr lang="tr-TR" dirty="0"/>
          </a:p>
          <a:p>
            <a:pPr marL="457200" indent="-457200" algn="just">
              <a:buFont typeface="Arial" panose="020B0604020202020204" pitchFamily="34" charset="0"/>
              <a:buChar char="•"/>
              <a:tabLst>
                <a:tab pos="447675" algn="l"/>
              </a:tabLst>
            </a:pPr>
            <a:r>
              <a:rPr lang="tr-TR" dirty="0"/>
              <a:t>Mahalli yayın araçları kullanılmak suretiyle toplantıya çağrılı,</a:t>
            </a:r>
          </a:p>
          <a:p>
            <a:pPr marL="457200" indent="-457200" algn="just">
              <a:tabLst>
                <a:tab pos="447675" algn="l"/>
              </a:tabLst>
            </a:pPr>
            <a:endParaRPr lang="tr-TR" dirty="0"/>
          </a:p>
          <a:p>
            <a:pPr marL="457200" indent="-457200" algn="just">
              <a:tabLst>
                <a:tab pos="447675" algn="l"/>
              </a:tabLst>
            </a:pPr>
            <a:endParaRPr lang="tr-TR" dirty="0"/>
          </a:p>
          <a:p>
            <a:pPr marL="457200" indent="-457200" algn="just">
              <a:buFont typeface="Arial" panose="020B0604020202020204" pitchFamily="34" charset="0"/>
              <a:buChar char="•"/>
              <a:tabLst>
                <a:tab pos="447675" algn="l"/>
              </a:tabLst>
            </a:pPr>
            <a:r>
              <a:rPr lang="tr-TR" dirty="0"/>
              <a:t>Yapılan bu tebligat işlemine esas olmak üzere ispatlayıcı belgelerin tanzim edilmesi gerekmektedir.</a:t>
            </a:r>
          </a:p>
        </p:txBody>
      </p:sp>
      <p:pic>
        <p:nvPicPr>
          <p:cNvPr id="6" name="Resim 5">
            <a:extLst>
              <a:ext uri="{FF2B5EF4-FFF2-40B4-BE49-F238E27FC236}">
                <a16:creationId xmlns:a16="http://schemas.microsoft.com/office/drawing/2014/main" id="{F8A7F8D8-C729-4F4B-9141-FDEB130D23D0}"/>
              </a:ext>
            </a:extLst>
          </p:cNvPr>
          <p:cNvPicPr>
            <a:picLocks noChangeAspect="1"/>
          </p:cNvPicPr>
          <p:nvPr/>
        </p:nvPicPr>
        <p:blipFill>
          <a:blip r:embed="rId2"/>
          <a:stretch>
            <a:fillRect/>
          </a:stretch>
        </p:blipFill>
        <p:spPr>
          <a:xfrm>
            <a:off x="9082902" y="1233231"/>
            <a:ext cx="2983912" cy="3241002"/>
          </a:xfrm>
          <a:prstGeom prst="rect">
            <a:avLst/>
          </a:prstGeom>
        </p:spPr>
      </p:pic>
      <p:sp>
        <p:nvSpPr>
          <p:cNvPr id="8" name="Metin kutusu 3">
            <a:extLst>
              <a:ext uri="{FF2B5EF4-FFF2-40B4-BE49-F238E27FC236}">
                <a16:creationId xmlns:a16="http://schemas.microsoft.com/office/drawing/2014/main" id="{A9B4D617-8FB8-4A57-B4EC-B15B4BC5EF10}"/>
              </a:ext>
            </a:extLst>
          </p:cNvPr>
          <p:cNvSpPr txBox="1"/>
          <p:nvPr/>
        </p:nvSpPr>
        <p:spPr>
          <a:xfrm>
            <a:off x="1817494" y="405672"/>
            <a:ext cx="6248819" cy="461665"/>
          </a:xfrm>
          <a:prstGeom prst="rect">
            <a:avLst/>
          </a:prstGeom>
          <a:noFill/>
        </p:spPr>
        <p:txBody>
          <a:bodyPr wrap="squar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1"/>
                </a:solidFill>
              </a:rPr>
              <a:t>GENEL KURUL İŞLEMLERİ</a:t>
            </a:r>
            <a:endParaRPr lang="tr-TR" sz="2200" dirty="0">
              <a:solidFill>
                <a:srgbClr val="002060"/>
              </a:solidFill>
              <a:latin typeface="Arial Black" pitchFamily="34" charset="0"/>
            </a:endParaRPr>
          </a:p>
        </p:txBody>
      </p:sp>
      <p:pic>
        <p:nvPicPr>
          <p:cNvPr id="5" name="Resim 4">
            <a:extLst>
              <a:ext uri="{FF2B5EF4-FFF2-40B4-BE49-F238E27FC236}">
                <a16:creationId xmlns:a16="http://schemas.microsoft.com/office/drawing/2014/main" id="{4FC563DF-7ABF-4A6D-B075-DB1E772BA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73629"/>
            <a:ext cx="3168639" cy="3509659"/>
          </a:xfrm>
          <a:prstGeom prst="rect">
            <a:avLst/>
          </a:prstGeom>
        </p:spPr>
      </p:pic>
      <p:sp>
        <p:nvSpPr>
          <p:cNvPr id="3" name="Dikdörtgen 2"/>
          <p:cNvSpPr/>
          <p:nvPr/>
        </p:nvSpPr>
        <p:spPr>
          <a:xfrm>
            <a:off x="9965155" y="910162"/>
            <a:ext cx="2758227" cy="707886"/>
          </a:xfrm>
          <a:prstGeom prst="rect">
            <a:avLst/>
          </a:prstGeom>
          <a:noFill/>
        </p:spPr>
        <p:txBody>
          <a:bodyPr wrap="square" lIns="91440" tIns="45720" rIns="91440" bIns="45720">
            <a:spAutoFit/>
          </a:bodyPr>
          <a:lstStyle/>
          <a:p>
            <a:pPr algn="ctr"/>
            <a:r>
              <a:rPr lang="tr-TR" sz="4000" b="0" cap="none" spc="0">
                <a:ln w="0"/>
                <a:solidFill>
                  <a:schemeClr val="tx1"/>
                </a:solidFill>
                <a:effectLst>
                  <a:outerShdw blurRad="38100" dist="19050" dir="2700000" algn="tl" rotWithShape="0">
                    <a:schemeClr val="dk1">
                      <a:alpha val="40000"/>
                    </a:schemeClr>
                  </a:outerShdw>
                </a:effectLst>
              </a:rPr>
              <a:t>2-b</a:t>
            </a:r>
            <a:endParaRPr lang="tr-TR" sz="5400" b="0" cap="none" spc="0">
              <a:ln w="0"/>
              <a:solidFill>
                <a:schemeClr val="tx1"/>
              </a:solidFill>
              <a:effectLst>
                <a:outerShdw blurRad="38100" dist="19050" dir="2700000" algn="tl" rotWithShape="0">
                  <a:schemeClr val="dk1">
                    <a:alpha val="40000"/>
                  </a:schemeClr>
                </a:outerShdw>
              </a:effectLst>
            </a:endParaRPr>
          </a:p>
        </p:txBody>
      </p:sp>
      <p:sp>
        <p:nvSpPr>
          <p:cNvPr id="9" name="Dikdörtgen 8"/>
          <p:cNvSpPr/>
          <p:nvPr/>
        </p:nvSpPr>
        <p:spPr>
          <a:xfrm>
            <a:off x="8119977" y="1017884"/>
            <a:ext cx="846706" cy="707886"/>
          </a:xfrm>
          <a:prstGeom prst="rect">
            <a:avLst/>
          </a:prstGeom>
          <a:noFill/>
        </p:spPr>
        <p:txBody>
          <a:bodyPr wrap="none" lIns="91440" tIns="45720" rIns="91440" bIns="45720">
            <a:spAutoFit/>
          </a:bodyPr>
          <a:lstStyle/>
          <a:p>
            <a:pPr algn="ctr"/>
            <a:r>
              <a:rPr lang="tr-TR" sz="4000" b="0" cap="none" spc="0">
                <a:ln w="0"/>
                <a:solidFill>
                  <a:schemeClr val="tx1"/>
                </a:solidFill>
                <a:effectLst>
                  <a:outerShdw blurRad="38100" dist="19050" dir="2700000" algn="tl" rotWithShape="0">
                    <a:schemeClr val="dk1">
                      <a:alpha val="40000"/>
                    </a:schemeClr>
                  </a:outerShdw>
                </a:effectLst>
              </a:rPr>
              <a:t>2-a</a:t>
            </a:r>
          </a:p>
        </p:txBody>
      </p:sp>
    </p:spTree>
    <p:extLst>
      <p:ext uri="{BB962C8B-B14F-4D97-AF65-F5344CB8AC3E}">
        <p14:creationId xmlns:p14="http://schemas.microsoft.com/office/powerpoint/2010/main" val="3043787342"/>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4" name="3 Yuvarlatılmış Dikdörtgen"/>
          <p:cNvSpPr/>
          <p:nvPr/>
        </p:nvSpPr>
        <p:spPr>
          <a:xfrm>
            <a:off x="340179" y="1432302"/>
            <a:ext cx="8089999" cy="480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tabLst>
                <a:tab pos="447675" algn="l"/>
              </a:tabLst>
            </a:pPr>
            <a:r>
              <a:rPr lang="tr-TR" b="1" dirty="0">
                <a:solidFill>
                  <a:schemeClr val="tx1"/>
                </a:solidFill>
              </a:rPr>
              <a:t>3- TOPLANTI VE USULÜ</a:t>
            </a:r>
          </a:p>
          <a:p>
            <a:pPr marL="457200" indent="-457200" algn="just">
              <a:tabLst>
                <a:tab pos="447675" algn="l"/>
              </a:tabLst>
            </a:pPr>
            <a:endParaRPr lang="tr-TR" b="1" dirty="0">
              <a:solidFill>
                <a:schemeClr val="tx1"/>
              </a:solidFill>
            </a:endParaRPr>
          </a:p>
          <a:p>
            <a:pPr marL="285750" indent="-285750" algn="just">
              <a:buFont typeface="Arial" panose="020B0604020202020204" pitchFamily="34" charset="0"/>
              <a:buChar char="•"/>
              <a:tabLst>
                <a:tab pos="447675" algn="l"/>
              </a:tabLst>
            </a:pPr>
            <a:r>
              <a:rPr lang="tr-TR" dirty="0"/>
              <a:t>Genel kurula katılma hakkı bulunan üyelerin listesi toplantı yerinde hazır bulundurulur.</a:t>
            </a:r>
          </a:p>
          <a:p>
            <a:pPr marL="457200" indent="-457200" algn="just">
              <a:tabLst>
                <a:tab pos="447675" algn="l"/>
              </a:tabLst>
            </a:pPr>
            <a:endParaRPr lang="tr-TR" b="1" dirty="0">
              <a:solidFill>
                <a:schemeClr val="tx1"/>
              </a:solidFill>
            </a:endParaRPr>
          </a:p>
          <a:p>
            <a:pPr marL="285750" indent="-285750" algn="just">
              <a:buFont typeface="Arial" panose="020B0604020202020204" pitchFamily="34" charset="0"/>
              <a:buChar char="•"/>
              <a:tabLst>
                <a:tab pos="447675" algn="l"/>
              </a:tabLst>
            </a:pPr>
            <a:r>
              <a:rPr lang="tr-TR" dirty="0"/>
              <a:t>Üyeler, yönetim kurulunca düzenlenen listedeki adları karşısına imza koyarak toplantı yerine girerler.</a:t>
            </a:r>
          </a:p>
          <a:p>
            <a:pPr algn="just">
              <a:tabLst>
                <a:tab pos="447675" algn="l"/>
              </a:tabLst>
            </a:pPr>
            <a:endParaRPr lang="tr-TR" dirty="0"/>
          </a:p>
          <a:p>
            <a:pPr marL="285750" indent="-285750" algn="just">
              <a:buFont typeface="Arial" panose="020B0604020202020204" pitchFamily="34" charset="0"/>
              <a:buChar char="•"/>
              <a:tabLst>
                <a:tab pos="447675" algn="l"/>
              </a:tabLst>
            </a:pPr>
            <a:r>
              <a:rPr lang="tr-TR" dirty="0"/>
              <a:t>Kimlik belgesini göstermeyenler, belirtilen listeyi imzalamayanlar ile genel kurula katılma hakkı bulunmayan üyeler toplantı yerine alınmaz. Bu kişiler ve dernek üyesi olmayanlar, ayrı bir bölümde genel kurul toplantısını izleyebilirler.</a:t>
            </a:r>
          </a:p>
          <a:p>
            <a:pPr algn="just">
              <a:tabLst>
                <a:tab pos="447675" algn="l"/>
              </a:tabLst>
            </a:pPr>
            <a:endParaRPr lang="tr-TR" dirty="0"/>
          </a:p>
          <a:p>
            <a:pPr algn="just">
              <a:tabLst>
                <a:tab pos="447675" algn="l"/>
              </a:tabLst>
            </a:pPr>
            <a:endParaRPr lang="tr-TR" dirty="0"/>
          </a:p>
          <a:p>
            <a:pPr marL="457200" indent="-457200" algn="just">
              <a:tabLst>
                <a:tab pos="447675" algn="l"/>
              </a:tabLst>
            </a:pPr>
            <a:r>
              <a:rPr lang="tr-TR" b="1" dirty="0">
                <a:solidFill>
                  <a:schemeClr val="tx1"/>
                </a:solidFill>
              </a:rPr>
              <a:t> </a:t>
            </a:r>
          </a:p>
        </p:txBody>
      </p:sp>
      <p:sp>
        <p:nvSpPr>
          <p:cNvPr id="5" name="Metin kutusu 3">
            <a:extLst>
              <a:ext uri="{FF2B5EF4-FFF2-40B4-BE49-F238E27FC236}">
                <a16:creationId xmlns:a16="http://schemas.microsoft.com/office/drawing/2014/main" id="{B7C3F024-5E77-4F13-A9D6-702AB000804C}"/>
              </a:ext>
            </a:extLst>
          </p:cNvPr>
          <p:cNvSpPr txBox="1"/>
          <p:nvPr/>
        </p:nvSpPr>
        <p:spPr>
          <a:xfrm>
            <a:off x="1817494" y="405672"/>
            <a:ext cx="6248819" cy="461665"/>
          </a:xfrm>
          <a:prstGeom prst="rect">
            <a:avLst/>
          </a:prstGeom>
          <a:noFill/>
        </p:spPr>
        <p:txBody>
          <a:bodyPr wrap="squar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1"/>
                </a:solidFill>
              </a:rPr>
              <a:t>GENEL KURUL İŞLEMLERİ</a:t>
            </a:r>
            <a:endParaRPr lang="tr-TR" sz="2200" dirty="0">
              <a:solidFill>
                <a:srgbClr val="002060"/>
              </a:solidFill>
              <a:latin typeface="Arial Black" pitchFamily="34" charset="0"/>
            </a:endParaRPr>
          </a:p>
        </p:txBody>
      </p:sp>
      <p:pic>
        <p:nvPicPr>
          <p:cNvPr id="6" name="Resim 5">
            <a:extLst>
              <a:ext uri="{FF2B5EF4-FFF2-40B4-BE49-F238E27FC236}">
                <a16:creationId xmlns:a16="http://schemas.microsoft.com/office/drawing/2014/main" id="{8B59F032-48B4-4B31-A14E-958898D2235A}"/>
              </a:ext>
            </a:extLst>
          </p:cNvPr>
          <p:cNvPicPr>
            <a:picLocks noChangeAspect="1"/>
          </p:cNvPicPr>
          <p:nvPr/>
        </p:nvPicPr>
        <p:blipFill>
          <a:blip r:embed="rId2"/>
          <a:stretch>
            <a:fillRect/>
          </a:stretch>
        </p:blipFill>
        <p:spPr>
          <a:xfrm>
            <a:off x="8555579" y="1593638"/>
            <a:ext cx="3538190" cy="3939536"/>
          </a:xfrm>
          <a:prstGeom prst="rect">
            <a:avLst/>
          </a:prstGeom>
        </p:spPr>
      </p:pic>
      <p:sp>
        <p:nvSpPr>
          <p:cNvPr id="7" name="Dikdörtgen 6"/>
          <p:cNvSpPr/>
          <p:nvPr/>
        </p:nvSpPr>
        <p:spPr>
          <a:xfrm>
            <a:off x="8555579" y="1321899"/>
            <a:ext cx="486314" cy="584775"/>
          </a:xfrm>
          <a:prstGeom prst="rect">
            <a:avLst/>
          </a:prstGeom>
          <a:noFill/>
        </p:spPr>
        <p:txBody>
          <a:bodyPr wrap="square" lIns="91440" tIns="45720" rIns="91440" bIns="45720">
            <a:spAutoFit/>
          </a:bodyPr>
          <a:lstStyle/>
          <a:p>
            <a:pPr algn="ctr"/>
            <a:r>
              <a:rPr lang="tr-TR" sz="3200" b="0" cap="none" spc="0">
                <a:ln w="0"/>
                <a:solidFill>
                  <a:schemeClr val="tx1"/>
                </a:solidFill>
                <a:effectLst>
                  <a:outerShdw blurRad="38100" dist="19050" dir="2700000" algn="tl" rotWithShape="0">
                    <a:schemeClr val="dk1">
                      <a:alpha val="40000"/>
                    </a:schemeClr>
                  </a:outerShdw>
                </a:effectLst>
              </a:rPr>
              <a:t>3</a:t>
            </a:r>
          </a:p>
        </p:txBody>
      </p:sp>
    </p:spTree>
    <p:extLst>
      <p:ext uri="{BB962C8B-B14F-4D97-AF65-F5344CB8AC3E}">
        <p14:creationId xmlns:p14="http://schemas.microsoft.com/office/powerpoint/2010/main" val="972702091"/>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3" name="Metin kutusu 3">
            <a:extLst>
              <a:ext uri="{FF2B5EF4-FFF2-40B4-BE49-F238E27FC236}">
                <a16:creationId xmlns:a16="http://schemas.microsoft.com/office/drawing/2014/main" id="{D0B4C03A-F726-6F4E-A628-D9137330F3A0}"/>
              </a:ext>
            </a:extLst>
          </p:cNvPr>
          <p:cNvSpPr txBox="1"/>
          <p:nvPr/>
        </p:nvSpPr>
        <p:spPr>
          <a:xfrm>
            <a:off x="1817495" y="421061"/>
            <a:ext cx="5108321" cy="430887"/>
          </a:xfrm>
          <a:prstGeom prst="rect">
            <a:avLst/>
          </a:prstGeom>
          <a:noFill/>
        </p:spPr>
        <p:txBody>
          <a:bodyPr wrap="non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2200">
                <a:solidFill>
                  <a:srgbClr val="002060"/>
                </a:solidFill>
                <a:latin typeface="Arial Black" pitchFamily="34" charset="0"/>
              </a:rPr>
              <a:t>DERNEK KURULUŞU (D.Y. md 5)</a:t>
            </a:r>
            <a:endParaRPr lang="tr-TR" sz="2200" dirty="0">
              <a:solidFill>
                <a:srgbClr val="002060"/>
              </a:solidFill>
              <a:latin typeface="Arial Black" pitchFamily="34" charset="0"/>
            </a:endParaRPr>
          </a:p>
        </p:txBody>
      </p:sp>
      <p:sp>
        <p:nvSpPr>
          <p:cNvPr id="4" name="3 Yuvarlatılmış Dikdörtgen"/>
          <p:cNvSpPr/>
          <p:nvPr/>
        </p:nvSpPr>
        <p:spPr>
          <a:xfrm>
            <a:off x="359229" y="1322614"/>
            <a:ext cx="11511641" cy="55353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a:solidFill>
                  <a:schemeClr val="tx1"/>
                </a:solidFill>
              </a:rPr>
              <a:t>Dernek kurucuları tarafından imzalanmış kuruluş bildirimi ve aşağıda belirtilen ekleri, derneğin kurulacağı yerin mülki idare amirliğine verilir.</a:t>
            </a:r>
          </a:p>
          <a:p>
            <a:endParaRPr lang="tr-TR" dirty="0">
              <a:solidFill>
                <a:schemeClr val="tx1"/>
              </a:solidFill>
            </a:endParaRPr>
          </a:p>
          <a:p>
            <a:r>
              <a:rPr lang="tr-TR" dirty="0">
                <a:solidFill>
                  <a:schemeClr val="tx1"/>
                </a:solidFill>
              </a:rPr>
              <a:t>Dernekler, kuruluş bildirimi ve eklerini mülki idare amirliğine vermek suretiyle tüzel kişilik kazanırlar.</a:t>
            </a:r>
          </a:p>
          <a:p>
            <a:endParaRPr lang="tr-TR" dirty="0"/>
          </a:p>
          <a:p>
            <a:r>
              <a:rPr lang="tr-TR" dirty="0"/>
              <a:t>1- Kurucular tarafından her sayfası imzalanmış </a:t>
            </a:r>
            <a:r>
              <a:rPr lang="tr-TR" u="sng" dirty="0"/>
              <a:t>bir</a:t>
            </a:r>
            <a:r>
              <a:rPr lang="tr-TR" dirty="0"/>
              <a:t> adet dernek tüzüğü,</a:t>
            </a:r>
          </a:p>
          <a:p>
            <a:r>
              <a:rPr lang="tr-TR" dirty="0"/>
              <a:t>2- Dernek kurucuları arasında tüzel kişiliklerin bulunması halinde; bu tüzel kişilerin unvanı, yerleşim yeri ve kuruluş belgesi ile tüzel kişiliklerin organları tarafından yetkilendirilen gerçek kişi de belirtilmek kaydıyla bu konuda alınmış karar</a:t>
            </a:r>
          </a:p>
          <a:p>
            <a:r>
              <a:rPr lang="tr-TR" dirty="0"/>
              <a:t>3- Kurucular arasında yabancı dernek veya dernek ve vakıf dışında kar amacı gütmeyen kuruluşlar bulunması halinde,  bu tüzel kişilerin derneklere kurucu olabilmesine dair İçişleri Bakanlığınca izin verildiğini belirten dernek kurucuları tarafından imzalanmış yazılı beyan,</a:t>
            </a:r>
          </a:p>
          <a:p>
            <a:r>
              <a:rPr lang="tr-TR" dirty="0"/>
              <a:t>4- </a:t>
            </a:r>
            <a:r>
              <a:rPr lang="tr-TR" u="sng" dirty="0"/>
              <a:t>Kurucular arasında yabancı uyruklular varsa, bunların Türkiye'de yerleşme hakkına sahip olduklarını gösterir belgelerin</a:t>
            </a:r>
            <a:r>
              <a:rPr lang="tr-TR" b="1" u="sng" dirty="0"/>
              <a:t> </a:t>
            </a:r>
            <a:r>
              <a:rPr lang="tr-TR" u="sng" dirty="0"/>
              <a:t>örnekleri,</a:t>
            </a:r>
          </a:p>
          <a:p>
            <a:endParaRPr lang="tr-TR" dirty="0"/>
          </a:p>
          <a:p>
            <a:endParaRPr lang="tr-TR" dirty="0"/>
          </a:p>
        </p:txBody>
      </p:sp>
    </p:spTree>
    <p:extLst>
      <p:ext uri="{BB962C8B-B14F-4D97-AF65-F5344CB8AC3E}">
        <p14:creationId xmlns:p14="http://schemas.microsoft.com/office/powerpoint/2010/main" val="75576605"/>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48610" y="1878327"/>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3" name="Metin kutusu 3">
            <a:extLst>
              <a:ext uri="{FF2B5EF4-FFF2-40B4-BE49-F238E27FC236}">
                <a16:creationId xmlns:a16="http://schemas.microsoft.com/office/drawing/2014/main" id="{D0B4C03A-F726-6F4E-A628-D9137330F3A0}"/>
              </a:ext>
            </a:extLst>
          </p:cNvPr>
          <p:cNvSpPr txBox="1"/>
          <p:nvPr/>
        </p:nvSpPr>
        <p:spPr>
          <a:xfrm>
            <a:off x="1817495" y="421061"/>
            <a:ext cx="1502334" cy="430887"/>
          </a:xfrm>
          <a:prstGeom prst="rect">
            <a:avLst/>
          </a:prstGeom>
          <a:noFill/>
        </p:spPr>
        <p:txBody>
          <a:bodyPr wrap="non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2200" dirty="0">
                <a:solidFill>
                  <a:srgbClr val="002060"/>
                </a:solidFill>
                <a:latin typeface="Arial Black" pitchFamily="34" charset="0"/>
              </a:rPr>
              <a:t>DERNEK</a:t>
            </a:r>
          </a:p>
        </p:txBody>
      </p:sp>
      <p:sp>
        <p:nvSpPr>
          <p:cNvPr id="4" name="3 Yuvarlatılmış Dikdörtgen"/>
          <p:cNvSpPr/>
          <p:nvPr/>
        </p:nvSpPr>
        <p:spPr>
          <a:xfrm>
            <a:off x="0" y="1321454"/>
            <a:ext cx="6389001" cy="47604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tabLst>
                <a:tab pos="447675" algn="l"/>
              </a:tabLst>
            </a:pPr>
            <a:r>
              <a:rPr lang="tr-TR" dirty="0"/>
              <a:t>Toplantı yeter sayısı sağlanamaması halinde de yönetim kurulunca bir tutanak düzenlenir.</a:t>
            </a:r>
          </a:p>
          <a:p>
            <a:pPr marL="285750" indent="-285750" algn="just">
              <a:buFont typeface="Arial" panose="020B0604020202020204" pitchFamily="34" charset="0"/>
              <a:buChar char="•"/>
              <a:tabLst>
                <a:tab pos="447675" algn="l"/>
              </a:tabLst>
            </a:pPr>
            <a:endParaRPr lang="tr-TR" dirty="0"/>
          </a:p>
          <a:p>
            <a:pPr marL="285750" indent="-285750" algn="just">
              <a:buFont typeface="Arial" panose="020B0604020202020204" pitchFamily="34" charset="0"/>
              <a:buChar char="•"/>
              <a:tabLst>
                <a:tab pos="447675" algn="l"/>
              </a:tabLst>
            </a:pPr>
            <a:r>
              <a:rPr lang="tr-TR" dirty="0"/>
              <a:t>Ve bu toplantı 7 günden az 60 günden fazla ertelenemez.</a:t>
            </a:r>
          </a:p>
          <a:p>
            <a:pPr marL="285750" indent="-285750" algn="just">
              <a:buFont typeface="Arial" panose="020B0604020202020204" pitchFamily="34" charset="0"/>
              <a:buChar char="•"/>
              <a:tabLst>
                <a:tab pos="447675" algn="l"/>
              </a:tabLst>
            </a:pPr>
            <a:endParaRPr lang="tr-TR" dirty="0"/>
          </a:p>
          <a:p>
            <a:pPr marL="285750" indent="-285750" algn="just">
              <a:buFont typeface="Arial" panose="020B0604020202020204" pitchFamily="34" charset="0"/>
              <a:buChar char="•"/>
              <a:tabLst>
                <a:tab pos="447675" algn="l"/>
              </a:tabLst>
            </a:pPr>
            <a:r>
              <a:rPr lang="tr-TR" dirty="0">
                <a:solidFill>
                  <a:schemeClr val="accent2"/>
                </a:solidFill>
              </a:rPr>
              <a:t>2. toplantıda salt çoğunluk aranmaz ama her koşulda toplantı katılım sayısı Yönetim Kurulu ve Denetim Kurulu asil üye sayılarının toplamının 2 katından az olamaz.</a:t>
            </a:r>
          </a:p>
          <a:p>
            <a:pPr marL="285750" indent="-285750" algn="just">
              <a:buFont typeface="Arial" panose="020B0604020202020204" pitchFamily="34" charset="0"/>
              <a:buChar char="•"/>
              <a:tabLst>
                <a:tab pos="447675" algn="l"/>
              </a:tabLst>
            </a:pPr>
            <a:endParaRPr lang="tr-TR" dirty="0"/>
          </a:p>
          <a:p>
            <a:pPr marL="285750" indent="-285750" algn="just">
              <a:buFont typeface="Arial" panose="020B0604020202020204" pitchFamily="34" charset="0"/>
              <a:buChar char="•"/>
              <a:tabLst>
                <a:tab pos="447675" algn="l"/>
              </a:tabLst>
            </a:pPr>
            <a:r>
              <a:rPr lang="tr-TR" dirty="0"/>
              <a:t>Toplantı yeter sayısı sağlanmışsa durum bir tutanakla tespit edilir  ve  toplantı  yönetim kurulu başkanı veya görevlendireceği yönetim kurulu üyelerinden biri tarafından  açılır. </a:t>
            </a:r>
          </a:p>
          <a:p>
            <a:pPr marL="285750" indent="-285750" algn="just">
              <a:buFont typeface="Arial" panose="020B0604020202020204" pitchFamily="34" charset="0"/>
              <a:buChar char="•"/>
              <a:tabLst>
                <a:tab pos="447675" algn="l"/>
              </a:tabLst>
            </a:pPr>
            <a:endParaRPr lang="tr-TR" b="1" dirty="0">
              <a:solidFill>
                <a:schemeClr val="tx1"/>
              </a:solidFill>
            </a:endParaRP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9001" y="1400635"/>
            <a:ext cx="2973275" cy="3475690"/>
          </a:xfrm>
          <a:prstGeom prst="rect">
            <a:avLst/>
          </a:prstGeom>
        </p:spPr>
      </p:pic>
      <p:sp>
        <p:nvSpPr>
          <p:cNvPr id="8" name="Dikdörtgen 7"/>
          <p:cNvSpPr/>
          <p:nvPr/>
        </p:nvSpPr>
        <p:spPr>
          <a:xfrm>
            <a:off x="6479101" y="1321454"/>
            <a:ext cx="547031" cy="400110"/>
          </a:xfrm>
          <a:prstGeom prst="rect">
            <a:avLst/>
          </a:prstGeom>
          <a:noFill/>
        </p:spPr>
        <p:txBody>
          <a:bodyPr wrap="square" lIns="91440" tIns="45720" rIns="91440" bIns="45720">
            <a:spAutoFit/>
          </a:bodyPr>
          <a:lstStyle/>
          <a:p>
            <a:pPr algn="ctr"/>
            <a:r>
              <a:rPr lang="tr-TR" sz="2000">
                <a:ln w="0"/>
                <a:effectLst>
                  <a:outerShdw blurRad="38100" dist="19050" dir="2700000" algn="tl" rotWithShape="0">
                    <a:schemeClr val="dk1">
                      <a:alpha val="40000"/>
                    </a:schemeClr>
                  </a:outerShdw>
                </a:effectLst>
              </a:rPr>
              <a:t>4-a</a:t>
            </a:r>
            <a:endParaRPr lang="tr-TR" sz="3600" b="0" cap="none" spc="0">
              <a:ln w="0"/>
              <a:solidFill>
                <a:schemeClr val="tx1"/>
              </a:solidFill>
              <a:effectLst>
                <a:outerShdw blurRad="38100" dist="19050" dir="2700000" algn="tl" rotWithShape="0">
                  <a:schemeClr val="dk1">
                    <a:alpha val="40000"/>
                  </a:schemeClr>
                </a:outerShdw>
              </a:effectLst>
            </a:endParaRPr>
          </a:p>
        </p:txBody>
      </p:sp>
      <p:pic>
        <p:nvPicPr>
          <p:cNvPr id="10" name="Resi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4452" y="1400635"/>
            <a:ext cx="2804940" cy="3475690"/>
          </a:xfrm>
          <a:prstGeom prst="rect">
            <a:avLst/>
          </a:prstGeom>
        </p:spPr>
      </p:pic>
      <p:sp>
        <p:nvSpPr>
          <p:cNvPr id="11" name="Dikdörtgen 10"/>
          <p:cNvSpPr/>
          <p:nvPr/>
        </p:nvSpPr>
        <p:spPr>
          <a:xfrm>
            <a:off x="9452376" y="1321454"/>
            <a:ext cx="547031" cy="400110"/>
          </a:xfrm>
          <a:prstGeom prst="rect">
            <a:avLst/>
          </a:prstGeom>
          <a:noFill/>
        </p:spPr>
        <p:txBody>
          <a:bodyPr wrap="square" lIns="91440" tIns="45720" rIns="91440" bIns="45720">
            <a:spAutoFit/>
          </a:bodyPr>
          <a:lstStyle/>
          <a:p>
            <a:pPr algn="ctr"/>
            <a:r>
              <a:rPr lang="tr-TR" sz="2000">
                <a:ln w="0"/>
                <a:effectLst>
                  <a:outerShdw blurRad="38100" dist="19050" dir="2700000" algn="tl" rotWithShape="0">
                    <a:schemeClr val="dk1">
                      <a:alpha val="40000"/>
                    </a:schemeClr>
                  </a:outerShdw>
                </a:effectLst>
              </a:rPr>
              <a:t>4-b</a:t>
            </a:r>
            <a:endParaRPr lang="tr-TR" sz="3600" b="0" cap="none" spc="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97344004"/>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4" name="3 Yuvarlatılmış Dikdörtgen"/>
          <p:cNvSpPr/>
          <p:nvPr/>
        </p:nvSpPr>
        <p:spPr>
          <a:xfrm>
            <a:off x="0" y="1078637"/>
            <a:ext cx="6433457" cy="5779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tabLst>
                <a:tab pos="447675" algn="l"/>
              </a:tabLst>
            </a:pPr>
            <a:r>
              <a:rPr lang="tr-TR" b="1" dirty="0">
                <a:solidFill>
                  <a:schemeClr val="tx1"/>
                </a:solidFill>
              </a:rPr>
              <a:t>3- TOPLANTI VE USULÜ</a:t>
            </a:r>
          </a:p>
          <a:p>
            <a:pPr marL="457200" indent="-457200" algn="just">
              <a:tabLst>
                <a:tab pos="447675" algn="l"/>
              </a:tabLst>
            </a:pPr>
            <a:endParaRPr lang="tr-TR" b="1" dirty="0">
              <a:solidFill>
                <a:schemeClr val="tx1"/>
              </a:solidFill>
            </a:endParaRPr>
          </a:p>
          <a:p>
            <a:pPr marL="285750" indent="-285750" algn="just">
              <a:buFont typeface="Arial" panose="020B0604020202020204" pitchFamily="34" charset="0"/>
              <a:buChar char="•"/>
            </a:pPr>
            <a:r>
              <a:rPr lang="tr-TR" dirty="0"/>
              <a:t>Açılıştan sonra, toplantıyı yönetmek üzere bir başkan ve yeteri kadar başkan vekili ile yazman seçilerek </a:t>
            </a:r>
            <a:r>
              <a:rPr lang="tr-TR" u="sng" dirty="0"/>
              <a:t>divan heyeti oluşturulur.</a:t>
            </a:r>
          </a:p>
          <a:p>
            <a:pPr algn="just"/>
            <a:endParaRPr lang="tr-TR" dirty="0"/>
          </a:p>
          <a:p>
            <a:pPr marL="285750" indent="-285750" algn="just">
              <a:buFont typeface="Arial" panose="020B0604020202020204" pitchFamily="34" charset="0"/>
              <a:buChar char="•"/>
            </a:pPr>
            <a:r>
              <a:rPr lang="tr-TR" dirty="0"/>
              <a:t>Genel kurulda her üyenin bir oy hakkı vardır; üye oyunu şahsen kullanmak </a:t>
            </a:r>
            <a:r>
              <a:rPr lang="tr-TR"/>
              <a:t>zorundadır. Üye oy hakkını devredemez.</a:t>
            </a:r>
            <a:endParaRPr lang="tr-TR" dirty="0"/>
          </a:p>
          <a:p>
            <a:pPr algn="just"/>
            <a:endParaRPr lang="tr-TR" dirty="0"/>
          </a:p>
          <a:p>
            <a:pPr marL="285750" indent="-285750" algn="just">
              <a:buFont typeface="Arial" panose="020B0604020202020204" pitchFamily="34" charset="0"/>
              <a:buChar char="•"/>
            </a:pPr>
            <a:r>
              <a:rPr lang="tr-TR" dirty="0"/>
              <a:t>Genel kurul toplantısında yalnız gündemde yer alan Maddeler görüşülür. Ancak, toplantıda hazır bulunan üyelerin en az onda biri tarafından görüşülmesi yazılı olarak istenen konuların gündeme alınması zorunludur</a:t>
            </a:r>
            <a:r>
              <a:rPr lang="tr-TR"/>
              <a:t>. </a:t>
            </a:r>
          </a:p>
          <a:p>
            <a:pPr algn="just"/>
            <a:endParaRPr lang="tr-TR" dirty="0"/>
          </a:p>
          <a:p>
            <a:pPr marL="285750" indent="-285750" algn="just">
              <a:buFont typeface="Arial" panose="020B0604020202020204" pitchFamily="34" charset="0"/>
              <a:buChar char="•"/>
            </a:pPr>
            <a:r>
              <a:rPr lang="tr-TR"/>
              <a:t>Tüzük değişikliği ve derneğin feshi hâllerinde üçte ikisinin katılımıyla toplanır</a:t>
            </a:r>
          </a:p>
          <a:p>
            <a:pPr algn="just"/>
            <a:endParaRPr lang="tr-TR" dirty="0"/>
          </a:p>
        </p:txBody>
      </p:sp>
      <p:sp>
        <p:nvSpPr>
          <p:cNvPr id="5" name="Metin kutusu 3">
            <a:extLst>
              <a:ext uri="{FF2B5EF4-FFF2-40B4-BE49-F238E27FC236}">
                <a16:creationId xmlns:a16="http://schemas.microsoft.com/office/drawing/2014/main" id="{B7C3F024-5E77-4F13-A9D6-702AB000804C}"/>
              </a:ext>
            </a:extLst>
          </p:cNvPr>
          <p:cNvSpPr txBox="1"/>
          <p:nvPr/>
        </p:nvSpPr>
        <p:spPr>
          <a:xfrm>
            <a:off x="1817494" y="405672"/>
            <a:ext cx="6248819" cy="461665"/>
          </a:xfrm>
          <a:prstGeom prst="rect">
            <a:avLst/>
          </a:prstGeom>
          <a:noFill/>
        </p:spPr>
        <p:txBody>
          <a:bodyPr wrap="squar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1"/>
                </a:solidFill>
              </a:rPr>
              <a:t>GENEL KURUL İŞLEMLERİ</a:t>
            </a:r>
            <a:endParaRPr lang="tr-TR" sz="2200" dirty="0">
              <a:solidFill>
                <a:srgbClr val="002060"/>
              </a:solidFill>
              <a:latin typeface="Arial Black" pitchFamily="34" charset="0"/>
            </a:endParaRPr>
          </a:p>
        </p:txBody>
      </p:sp>
      <p:pic>
        <p:nvPicPr>
          <p:cNvPr id="7" name="Resim 6">
            <a:extLst>
              <a:ext uri="{FF2B5EF4-FFF2-40B4-BE49-F238E27FC236}">
                <a16:creationId xmlns:a16="http://schemas.microsoft.com/office/drawing/2014/main" id="{5C601C29-ADCE-4592-9D83-B6AC66557DBB}"/>
              </a:ext>
            </a:extLst>
          </p:cNvPr>
          <p:cNvPicPr>
            <a:picLocks noChangeAspect="1"/>
          </p:cNvPicPr>
          <p:nvPr/>
        </p:nvPicPr>
        <p:blipFill>
          <a:blip r:embed="rId2"/>
          <a:stretch>
            <a:fillRect/>
          </a:stretch>
        </p:blipFill>
        <p:spPr>
          <a:xfrm>
            <a:off x="7291613" y="1257775"/>
            <a:ext cx="4052656" cy="5421086"/>
          </a:xfrm>
          <a:prstGeom prst="rect">
            <a:avLst/>
          </a:prstGeom>
        </p:spPr>
      </p:pic>
      <p:sp>
        <p:nvSpPr>
          <p:cNvPr id="3" name="Dikdörtgen 2"/>
          <p:cNvSpPr/>
          <p:nvPr/>
        </p:nvSpPr>
        <p:spPr>
          <a:xfrm>
            <a:off x="10948778" y="1110143"/>
            <a:ext cx="535724" cy="923330"/>
          </a:xfrm>
          <a:prstGeom prst="rect">
            <a:avLst/>
          </a:prstGeom>
          <a:noFill/>
        </p:spPr>
        <p:txBody>
          <a:bodyPr wrap="none" lIns="91440" tIns="45720" rIns="91440" bIns="45720">
            <a:spAutoFit/>
          </a:bodyPr>
          <a:lstStyle/>
          <a:p>
            <a:pPr algn="ctr"/>
            <a:r>
              <a:rPr lang="tr-TR" sz="5400" b="0" cap="none" spc="0">
                <a:ln w="0"/>
                <a:solidFill>
                  <a:schemeClr val="tx1"/>
                </a:solidFill>
                <a:effectLst>
                  <a:outerShdw blurRad="38100" dist="19050" dir="2700000" algn="tl" rotWithShape="0">
                    <a:schemeClr val="dk1">
                      <a:alpha val="40000"/>
                    </a:schemeClr>
                  </a:outerShdw>
                </a:effectLst>
              </a:rPr>
              <a:t>5</a:t>
            </a:r>
          </a:p>
        </p:txBody>
      </p:sp>
    </p:spTree>
    <p:extLst>
      <p:ext uri="{BB962C8B-B14F-4D97-AF65-F5344CB8AC3E}">
        <p14:creationId xmlns:p14="http://schemas.microsoft.com/office/powerpoint/2010/main" val="631400279"/>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4" name="3 Yuvarlatılmış Dikdörtgen"/>
          <p:cNvSpPr/>
          <p:nvPr/>
        </p:nvSpPr>
        <p:spPr>
          <a:xfrm>
            <a:off x="0" y="1078637"/>
            <a:ext cx="7527471" cy="5779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tabLst>
                <a:tab pos="447675" algn="l"/>
              </a:tabLst>
            </a:pPr>
            <a:r>
              <a:rPr lang="tr-TR" b="1" dirty="0">
                <a:solidFill>
                  <a:schemeClr val="tx1"/>
                </a:solidFill>
              </a:rPr>
              <a:t>4- TOPLANTI SONRASI İŞLEMLER</a:t>
            </a:r>
          </a:p>
          <a:p>
            <a:pPr marL="457200" indent="-457200" algn="just">
              <a:tabLst>
                <a:tab pos="447675" algn="l"/>
              </a:tabLst>
            </a:pPr>
            <a:endParaRPr lang="tr-TR" b="1" dirty="0">
              <a:solidFill>
                <a:schemeClr val="tx1"/>
              </a:solidFill>
            </a:endParaRPr>
          </a:p>
          <a:p>
            <a:pPr marL="285750" indent="-285750" algn="just">
              <a:buFont typeface="Arial" panose="020B0604020202020204" pitchFamily="34" charset="0"/>
              <a:buChar char="•"/>
            </a:pPr>
            <a:r>
              <a:rPr lang="tr-TR" dirty="0"/>
              <a:t>Genel kurul toplantısı sonrası yeni seçilen yönetim kurulu ilk toplantısı ile «GÖREV </a:t>
            </a:r>
            <a:r>
              <a:rPr lang="tr-TR" dirty="0" err="1"/>
              <a:t>DAĞILIMI»nı</a:t>
            </a:r>
            <a:r>
              <a:rPr lang="tr-TR" dirty="0"/>
              <a:t> yapar. </a:t>
            </a:r>
          </a:p>
          <a:p>
            <a:pPr algn="just"/>
            <a:endParaRPr lang="tr-TR" dirty="0"/>
          </a:p>
          <a:p>
            <a:pPr marL="285750" indent="-285750" algn="just">
              <a:buFont typeface="Arial" panose="020B0604020202020204" pitchFamily="34" charset="0"/>
              <a:buChar char="•"/>
            </a:pPr>
            <a:r>
              <a:rPr lang="tr-TR" dirty="0"/>
              <a:t>Bir önceki başkan görevine devam etmesi halinde ayrıca DERBİS şifresi talebinde bulunmasına gerek yok.</a:t>
            </a:r>
          </a:p>
          <a:p>
            <a:pPr algn="just"/>
            <a:endParaRPr lang="tr-TR" dirty="0"/>
          </a:p>
          <a:p>
            <a:pPr marL="285750" indent="-285750" algn="just">
              <a:buFont typeface="Arial" panose="020B0604020202020204" pitchFamily="34" charset="0"/>
              <a:buChar char="•"/>
            </a:pPr>
            <a:r>
              <a:rPr lang="tr-TR" dirty="0"/>
              <a:t>Toplantı bitimi ile beraber 45 gün içerisinde genel kurul sonuç bildirimi yapılması gerekmektedir.</a:t>
            </a:r>
          </a:p>
          <a:p>
            <a:pPr marL="285750" indent="-285750" algn="just">
              <a:buFont typeface="Arial" panose="020B0604020202020204" pitchFamily="34" charset="0"/>
              <a:buChar char="•"/>
            </a:pPr>
            <a:endParaRPr lang="tr-TR" dirty="0"/>
          </a:p>
          <a:p>
            <a:pPr marL="285750" indent="-285750">
              <a:buFont typeface="Arial" panose="020B0604020202020204" pitchFamily="34" charset="0"/>
              <a:buChar char="•"/>
            </a:pPr>
            <a:r>
              <a:rPr lang="tr-TR" dirty="0">
                <a:solidFill>
                  <a:srgbClr val="FFC000"/>
                </a:solidFill>
              </a:rPr>
              <a:t>PANDEMİ SONRASINDA YAPILAN GENEL KURULDAKİ DÖNEM HATALARI</a:t>
            </a:r>
          </a:p>
        </p:txBody>
      </p:sp>
      <p:sp>
        <p:nvSpPr>
          <p:cNvPr id="5" name="Metin kutusu 3">
            <a:extLst>
              <a:ext uri="{FF2B5EF4-FFF2-40B4-BE49-F238E27FC236}">
                <a16:creationId xmlns:a16="http://schemas.microsoft.com/office/drawing/2014/main" id="{B7C3F024-5E77-4F13-A9D6-702AB000804C}"/>
              </a:ext>
            </a:extLst>
          </p:cNvPr>
          <p:cNvSpPr txBox="1"/>
          <p:nvPr/>
        </p:nvSpPr>
        <p:spPr>
          <a:xfrm>
            <a:off x="1817494" y="405672"/>
            <a:ext cx="6248819" cy="461665"/>
          </a:xfrm>
          <a:prstGeom prst="rect">
            <a:avLst/>
          </a:prstGeom>
          <a:noFill/>
        </p:spPr>
        <p:txBody>
          <a:bodyPr wrap="squar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1"/>
                </a:solidFill>
              </a:rPr>
              <a:t>GENEL KURUL İŞLEMLERİ</a:t>
            </a:r>
            <a:endParaRPr lang="tr-TR" sz="2200" dirty="0">
              <a:solidFill>
                <a:srgbClr val="002060"/>
              </a:solidFill>
              <a:latin typeface="Arial Black" pitchFamily="34" charset="0"/>
            </a:endParaRPr>
          </a:p>
        </p:txBody>
      </p:sp>
      <p:pic>
        <p:nvPicPr>
          <p:cNvPr id="6" name="Resim 5">
            <a:extLst>
              <a:ext uri="{FF2B5EF4-FFF2-40B4-BE49-F238E27FC236}">
                <a16:creationId xmlns:a16="http://schemas.microsoft.com/office/drawing/2014/main" id="{48AA0FFB-F806-4337-AC35-4652894CA7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9611" y="1078637"/>
            <a:ext cx="4382389" cy="5769557"/>
          </a:xfrm>
          <a:prstGeom prst="rect">
            <a:avLst/>
          </a:prstGeom>
        </p:spPr>
      </p:pic>
      <p:sp>
        <p:nvSpPr>
          <p:cNvPr id="3" name="Dikdörtgen 2"/>
          <p:cNvSpPr/>
          <p:nvPr/>
        </p:nvSpPr>
        <p:spPr>
          <a:xfrm>
            <a:off x="11550512" y="867337"/>
            <a:ext cx="535724" cy="923330"/>
          </a:xfrm>
          <a:prstGeom prst="rect">
            <a:avLst/>
          </a:prstGeom>
          <a:noFill/>
        </p:spPr>
        <p:txBody>
          <a:bodyPr wrap="none" lIns="91440" tIns="45720" rIns="91440" bIns="45720">
            <a:spAutoFit/>
          </a:bodyPr>
          <a:lstStyle/>
          <a:p>
            <a:pPr algn="ctr"/>
            <a:r>
              <a:rPr lang="tr-TR" sz="5400" b="0" cap="none" spc="0">
                <a:ln w="0"/>
                <a:solidFill>
                  <a:schemeClr val="tx1"/>
                </a:solidFill>
                <a:effectLst>
                  <a:outerShdw blurRad="38100" dist="19050" dir="2700000" algn="tl" rotWithShape="0">
                    <a:schemeClr val="dk1">
                      <a:alpha val="40000"/>
                    </a:schemeClr>
                  </a:outerShdw>
                </a:effectLst>
              </a:rPr>
              <a:t>6</a:t>
            </a:r>
          </a:p>
        </p:txBody>
      </p:sp>
    </p:spTree>
    <p:extLst>
      <p:ext uri="{BB962C8B-B14F-4D97-AF65-F5344CB8AC3E}">
        <p14:creationId xmlns:p14="http://schemas.microsoft.com/office/powerpoint/2010/main" val="4248786041"/>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4" name="3 Yuvarlatılmış Dikdörtgen"/>
          <p:cNvSpPr/>
          <p:nvPr/>
        </p:nvSpPr>
        <p:spPr>
          <a:xfrm>
            <a:off x="0" y="1078637"/>
            <a:ext cx="11495314" cy="5779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tabLst>
                <a:tab pos="447675" algn="l"/>
              </a:tabLst>
            </a:pPr>
            <a:r>
              <a:rPr lang="tr-TR" b="1" dirty="0">
                <a:solidFill>
                  <a:schemeClr val="tx1"/>
                </a:solidFill>
              </a:rPr>
              <a:t>ORGAN </a:t>
            </a:r>
            <a:r>
              <a:rPr lang="tr-TR" b="1">
                <a:solidFill>
                  <a:schemeClr val="tx1"/>
                </a:solidFill>
              </a:rPr>
              <a:t>DEĞİŞİKLİK BİLDİRİMİ</a:t>
            </a:r>
          </a:p>
          <a:p>
            <a:pPr marL="457200" indent="-457200">
              <a:tabLst>
                <a:tab pos="447675" algn="l"/>
              </a:tabLst>
            </a:pPr>
            <a:endParaRPr lang="tr-TR">
              <a:solidFill>
                <a:schemeClr val="bg1"/>
              </a:solidFill>
            </a:endParaRPr>
          </a:p>
          <a:p>
            <a:pPr marL="457200" indent="-457200">
              <a:tabLst>
                <a:tab pos="447675" algn="l"/>
              </a:tabLst>
            </a:pPr>
            <a:r>
              <a:rPr lang="tr-TR">
                <a:solidFill>
                  <a:schemeClr val="bg1"/>
                </a:solidFill>
              </a:rPr>
              <a:t>Derneklerin zorunlu organları,</a:t>
            </a:r>
          </a:p>
          <a:p>
            <a:pPr marL="457200" indent="-457200">
              <a:tabLst>
                <a:tab pos="447675" algn="l"/>
              </a:tabLst>
            </a:pPr>
            <a:r>
              <a:rPr lang="tr-TR">
                <a:solidFill>
                  <a:schemeClr val="bg1"/>
                </a:solidFill>
              </a:rPr>
              <a:t>1- Yönetim Kurulu</a:t>
            </a:r>
          </a:p>
          <a:p>
            <a:pPr marL="457200" indent="-457200" algn="just">
              <a:tabLst>
                <a:tab pos="447675" algn="l"/>
              </a:tabLst>
            </a:pPr>
            <a:r>
              <a:rPr lang="tr-TR">
                <a:solidFill>
                  <a:schemeClr val="bg1"/>
                </a:solidFill>
              </a:rPr>
              <a:t>2- Denetim Kurulu</a:t>
            </a:r>
          </a:p>
          <a:p>
            <a:pPr marL="457200" indent="-457200" algn="just">
              <a:tabLst>
                <a:tab pos="447675" algn="l"/>
              </a:tabLst>
            </a:pPr>
            <a:endParaRPr lang="tr-TR">
              <a:solidFill>
                <a:schemeClr val="bg1"/>
              </a:solidFill>
            </a:endParaRPr>
          </a:p>
          <a:p>
            <a:pPr marL="285750" indent="-285750" algn="just">
              <a:buFont typeface="Arial" panose="020B0604020202020204" pitchFamily="34" charset="0"/>
              <a:buChar char="•"/>
              <a:tabLst>
                <a:tab pos="447675" algn="l"/>
              </a:tabLst>
            </a:pPr>
            <a:r>
              <a:rPr lang="tr-TR">
                <a:solidFill>
                  <a:schemeClr val="bg1"/>
                </a:solidFill>
              </a:rPr>
              <a:t>Organ değişiklik işlemi; mevcut görevi devam etmekte iken </a:t>
            </a:r>
            <a:r>
              <a:rPr lang="tr-TR">
                <a:solidFill>
                  <a:schemeClr val="accent4"/>
                </a:solidFill>
              </a:rPr>
              <a:t>istifa</a:t>
            </a:r>
            <a:r>
              <a:rPr lang="tr-TR">
                <a:solidFill>
                  <a:schemeClr val="bg1"/>
                </a:solidFill>
              </a:rPr>
              <a:t> eden veya </a:t>
            </a:r>
            <a:r>
              <a:rPr lang="tr-TR">
                <a:solidFill>
                  <a:schemeClr val="accent4"/>
                </a:solidFill>
              </a:rPr>
              <a:t>vefat</a:t>
            </a:r>
            <a:r>
              <a:rPr lang="tr-TR">
                <a:solidFill>
                  <a:schemeClr val="bg1"/>
                </a:solidFill>
              </a:rPr>
              <a:t> eden üyenin yerine yedeklerden bir başka üyenin görevlendirme işlemidir.</a:t>
            </a:r>
          </a:p>
          <a:p>
            <a:pPr marL="457200" indent="-457200" algn="just">
              <a:buFont typeface="Arial" panose="020B0604020202020204" pitchFamily="34" charset="0"/>
              <a:buChar char="•"/>
              <a:tabLst>
                <a:tab pos="447675" algn="l"/>
              </a:tabLst>
            </a:pPr>
            <a:endParaRPr lang="tr-TR">
              <a:solidFill>
                <a:schemeClr val="bg1"/>
              </a:solidFill>
            </a:endParaRPr>
          </a:p>
          <a:p>
            <a:pPr marL="285750" indent="-285750" algn="just">
              <a:buFont typeface="Arial" panose="020B0604020202020204" pitchFamily="34" charset="0"/>
              <a:buChar char="•"/>
              <a:tabLst>
                <a:tab pos="447675" algn="l"/>
              </a:tabLst>
            </a:pPr>
            <a:r>
              <a:rPr lang="tr-TR">
                <a:solidFill>
                  <a:schemeClr val="bg1"/>
                </a:solidFill>
              </a:rPr>
              <a:t>Üyenin vefat etmesi veya istifa dilekçesini yönetime teslim etmesi ile 45 gün içerisinde yönetim bu kişi veya kişilerin yerine sıradaki ilk yedek üyelerden görevlendirme yapmak zorundadırlar.</a:t>
            </a:r>
          </a:p>
          <a:p>
            <a:pPr algn="just">
              <a:tabLst>
                <a:tab pos="447675" algn="l"/>
              </a:tabLst>
            </a:pPr>
            <a:endParaRPr lang="tr-TR">
              <a:solidFill>
                <a:schemeClr val="bg1"/>
              </a:solidFill>
            </a:endParaRPr>
          </a:p>
          <a:p>
            <a:pPr marL="285750" indent="-285750" algn="just">
              <a:buFont typeface="Arial" panose="020B0604020202020204" pitchFamily="34" charset="0"/>
              <a:buChar char="•"/>
              <a:tabLst>
                <a:tab pos="447675" algn="l"/>
              </a:tabLst>
            </a:pPr>
            <a:r>
              <a:rPr lang="tr-TR">
                <a:solidFill>
                  <a:schemeClr val="bg1"/>
                </a:solidFill>
              </a:rPr>
              <a:t>Yedek üyeler asil üye olarak görev aldıktan sonra yedek üyelerin yerine dernekten yeni üyeler eklenemez.</a:t>
            </a:r>
          </a:p>
          <a:p>
            <a:pPr marL="285750" indent="-285750" algn="just">
              <a:buFont typeface="Arial" panose="020B0604020202020204" pitchFamily="34" charset="0"/>
              <a:buChar char="•"/>
              <a:tabLst>
                <a:tab pos="447675" algn="l"/>
              </a:tabLst>
            </a:pPr>
            <a:endParaRPr lang="tr-TR">
              <a:solidFill>
                <a:schemeClr val="bg1"/>
              </a:solidFill>
            </a:endParaRPr>
          </a:p>
          <a:p>
            <a:pPr marL="285750" indent="-285750" algn="just">
              <a:buFont typeface="Arial" panose="020B0604020202020204" pitchFamily="34" charset="0"/>
              <a:buChar char="•"/>
              <a:tabLst>
                <a:tab pos="447675" algn="l"/>
              </a:tabLst>
            </a:pPr>
            <a:r>
              <a:rPr lang="tr-TR">
                <a:solidFill>
                  <a:schemeClr val="bg1"/>
                </a:solidFill>
              </a:rPr>
              <a:t>Dernek organlarında görev alanlar e devlet üzerinden istifa edemezler.</a:t>
            </a:r>
            <a:endParaRPr lang="tr-TR" dirty="0">
              <a:solidFill>
                <a:schemeClr val="bg1"/>
              </a:solidFill>
            </a:endParaRPr>
          </a:p>
          <a:p>
            <a:pPr marL="457200" indent="-457200" algn="just">
              <a:tabLst>
                <a:tab pos="447675" algn="l"/>
              </a:tabLst>
            </a:pPr>
            <a:endParaRPr lang="tr-TR" b="1" dirty="0">
              <a:solidFill>
                <a:schemeClr val="tx1"/>
              </a:solidFill>
            </a:endParaRPr>
          </a:p>
          <a:p>
            <a:pPr marL="285750" indent="-285750" algn="just">
              <a:buFont typeface="Arial" panose="020B0604020202020204" pitchFamily="34" charset="0"/>
              <a:buChar char="•"/>
            </a:pPr>
            <a:endParaRPr lang="tr-TR" dirty="0"/>
          </a:p>
          <a:p>
            <a:pPr marL="285750" indent="-285750">
              <a:buFont typeface="Arial" panose="020B0604020202020204" pitchFamily="34" charset="0"/>
              <a:buChar char="•"/>
            </a:pPr>
            <a:endParaRPr lang="tr-TR" dirty="0"/>
          </a:p>
        </p:txBody>
      </p:sp>
      <p:sp>
        <p:nvSpPr>
          <p:cNvPr id="5" name="Metin kutusu 3">
            <a:extLst>
              <a:ext uri="{FF2B5EF4-FFF2-40B4-BE49-F238E27FC236}">
                <a16:creationId xmlns:a16="http://schemas.microsoft.com/office/drawing/2014/main" id="{B7C3F024-5E77-4F13-A9D6-702AB000804C}"/>
              </a:ext>
            </a:extLst>
          </p:cNvPr>
          <p:cNvSpPr txBox="1"/>
          <p:nvPr/>
        </p:nvSpPr>
        <p:spPr>
          <a:xfrm>
            <a:off x="1817494" y="405672"/>
            <a:ext cx="6248819" cy="461665"/>
          </a:xfrm>
          <a:prstGeom prst="rect">
            <a:avLst/>
          </a:prstGeom>
          <a:noFill/>
        </p:spPr>
        <p:txBody>
          <a:bodyPr wrap="squar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1"/>
                </a:solidFill>
              </a:rPr>
              <a:t>GENEL KURUL İŞLEMLERİ</a:t>
            </a:r>
            <a:endParaRPr lang="tr-TR" sz="2200" dirty="0">
              <a:solidFill>
                <a:srgbClr val="002060"/>
              </a:solidFill>
              <a:latin typeface="Arial Black" pitchFamily="34" charset="0"/>
            </a:endParaRPr>
          </a:p>
        </p:txBody>
      </p:sp>
    </p:spTree>
    <p:extLst>
      <p:ext uri="{BB962C8B-B14F-4D97-AF65-F5344CB8AC3E}">
        <p14:creationId xmlns:p14="http://schemas.microsoft.com/office/powerpoint/2010/main" val="4265201686"/>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4" name="3 Yuvarlatılmış Dikdörtgen"/>
          <p:cNvSpPr/>
          <p:nvPr/>
        </p:nvSpPr>
        <p:spPr>
          <a:xfrm>
            <a:off x="0" y="1078637"/>
            <a:ext cx="11495314" cy="5779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tabLst>
                <a:tab pos="447675" algn="l"/>
              </a:tabLst>
            </a:pPr>
            <a:r>
              <a:rPr lang="tr-TR" b="1">
                <a:solidFill>
                  <a:schemeClr val="tx1"/>
                </a:solidFill>
              </a:rPr>
              <a:t>TAŞINMAZ MAL EDİNİMİ</a:t>
            </a:r>
          </a:p>
          <a:p>
            <a:pPr marL="457200" indent="-457200">
              <a:tabLst>
                <a:tab pos="447675" algn="l"/>
              </a:tabLst>
            </a:pPr>
            <a:endParaRPr lang="tr-TR" b="1">
              <a:solidFill>
                <a:schemeClr val="tx1"/>
              </a:solidFill>
            </a:endParaRPr>
          </a:p>
          <a:p>
            <a:pPr marL="285750" indent="-285750" algn="just">
              <a:buFont typeface="Arial" panose="020B0604020202020204" pitchFamily="34" charset="0"/>
              <a:buChar char="•"/>
              <a:tabLst>
                <a:tab pos="447675" algn="l"/>
              </a:tabLst>
            </a:pPr>
            <a:r>
              <a:rPr lang="tr-TR"/>
              <a:t>Dernekler genel kurullarının yetki vermesi üzerine yönetim kurulu kararıyla </a:t>
            </a:r>
            <a:r>
              <a:rPr lang="tr-TR" b="1" u="sng"/>
              <a:t>taşınmaz mal satın alabilir veya taşınmaz mallarını satabilirler</a:t>
            </a:r>
            <a:r>
              <a:rPr lang="tr-TR"/>
              <a:t>. Dernekler edindikleri taşınmazları, tapuya tescilinden itibaren bir ay içinde mülkî idare amirliğine bildirmekle yükümlüdürler.</a:t>
            </a:r>
          </a:p>
          <a:p>
            <a:pPr algn="just">
              <a:tabLst>
                <a:tab pos="447675" algn="l"/>
              </a:tabLst>
            </a:pPr>
            <a:endParaRPr lang="tr-TR"/>
          </a:p>
          <a:p>
            <a:pPr marL="285750" indent="-285750" algn="just">
              <a:buFont typeface="Arial" panose="020B0604020202020204" pitchFamily="34" charset="0"/>
              <a:buChar char="•"/>
              <a:tabLst>
                <a:tab pos="447675" algn="l"/>
              </a:tabLst>
            </a:pPr>
            <a:r>
              <a:rPr lang="tr-TR">
                <a:solidFill>
                  <a:schemeClr val="bg1"/>
                </a:solidFill>
              </a:rPr>
              <a:t>Burada yönetim kurulu satın alacağı/satacağı taşınmazı detaylı belirterek (il,ilçe,ada,parsel,m2,adına kayıtlı olan kişi/satılacağı kişi örn karar) işlem yapacak üyenin bilgilerini ekleyerek yetki vermesi gerekmektedir.</a:t>
            </a:r>
          </a:p>
          <a:p>
            <a:pPr algn="just">
              <a:tabLst>
                <a:tab pos="447675" algn="l"/>
              </a:tabLst>
            </a:pPr>
            <a:endParaRPr lang="tr-TR">
              <a:solidFill>
                <a:schemeClr val="bg1"/>
              </a:solidFill>
            </a:endParaRPr>
          </a:p>
          <a:p>
            <a:pPr marL="285750" indent="-285750" algn="just">
              <a:buFont typeface="Arial" panose="020B0604020202020204" pitchFamily="34" charset="0"/>
              <a:buChar char="•"/>
              <a:tabLst>
                <a:tab pos="447675" algn="l"/>
              </a:tabLst>
            </a:pPr>
            <a:r>
              <a:rPr lang="tr-TR">
                <a:solidFill>
                  <a:schemeClr val="bg1"/>
                </a:solidFill>
              </a:rPr>
              <a:t>Bu işlemde Yönetim kurulu kararı ve son olağan genel kurul belgeleri ile İl Müdürlüğü’ne müracaat etmesi gerekmektedir.</a:t>
            </a:r>
            <a:endParaRPr lang="tr-TR" dirty="0">
              <a:solidFill>
                <a:schemeClr val="bg1"/>
              </a:solidFill>
            </a:endParaRPr>
          </a:p>
          <a:p>
            <a:pPr marL="457200" indent="-457200" algn="just">
              <a:tabLst>
                <a:tab pos="447675" algn="l"/>
              </a:tabLst>
            </a:pPr>
            <a:endParaRPr lang="tr-TR" b="1" dirty="0">
              <a:solidFill>
                <a:schemeClr val="tx1"/>
              </a:solidFill>
            </a:endParaRPr>
          </a:p>
          <a:p>
            <a:pPr marL="285750" indent="-285750" algn="just">
              <a:buFont typeface="Arial" panose="020B0604020202020204" pitchFamily="34" charset="0"/>
              <a:buChar char="•"/>
            </a:pPr>
            <a:endParaRPr lang="tr-TR" dirty="0"/>
          </a:p>
          <a:p>
            <a:endParaRPr lang="tr-TR" dirty="0"/>
          </a:p>
        </p:txBody>
      </p:sp>
      <p:sp>
        <p:nvSpPr>
          <p:cNvPr id="5" name="Metin kutusu 3">
            <a:extLst>
              <a:ext uri="{FF2B5EF4-FFF2-40B4-BE49-F238E27FC236}">
                <a16:creationId xmlns:a16="http://schemas.microsoft.com/office/drawing/2014/main" id="{B7C3F024-5E77-4F13-A9D6-702AB000804C}"/>
              </a:ext>
            </a:extLst>
          </p:cNvPr>
          <p:cNvSpPr txBox="1"/>
          <p:nvPr/>
        </p:nvSpPr>
        <p:spPr>
          <a:xfrm>
            <a:off x="1817494" y="405672"/>
            <a:ext cx="6248819" cy="461665"/>
          </a:xfrm>
          <a:prstGeom prst="rect">
            <a:avLst/>
          </a:prstGeom>
          <a:noFill/>
        </p:spPr>
        <p:txBody>
          <a:bodyPr wrap="squar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1"/>
                </a:solidFill>
              </a:rPr>
              <a:t>GENEL KURUL İŞLEMLERİ</a:t>
            </a:r>
            <a:endParaRPr lang="tr-TR" sz="2200" dirty="0">
              <a:solidFill>
                <a:srgbClr val="002060"/>
              </a:solidFill>
              <a:latin typeface="Arial Black" pitchFamily="34" charset="0"/>
            </a:endParaRPr>
          </a:p>
        </p:txBody>
      </p:sp>
    </p:spTree>
    <p:extLst>
      <p:ext uri="{BB962C8B-B14F-4D97-AF65-F5344CB8AC3E}">
        <p14:creationId xmlns:p14="http://schemas.microsoft.com/office/powerpoint/2010/main" val="3282178106"/>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4294967295"/>
          </p:nvPr>
        </p:nvSpPr>
        <p:spPr/>
        <p:txBody>
          <a:bodyPr/>
          <a:lstStyle/>
          <a:p>
            <a:endParaRPr lang="tr-TR" dirty="0"/>
          </a:p>
          <a:p>
            <a:endParaRPr lang="tr-TR" dirty="0"/>
          </a:p>
        </p:txBody>
      </p:sp>
      <p:sp>
        <p:nvSpPr>
          <p:cNvPr id="5" name="Metin kutusu 4">
            <a:extLst>
              <a:ext uri="{FF2B5EF4-FFF2-40B4-BE49-F238E27FC236}">
                <a16:creationId xmlns:a16="http://schemas.microsoft.com/office/drawing/2014/main" id="{590F0A71-A024-904F-A948-4D1CC4D88059}"/>
              </a:ext>
            </a:extLst>
          </p:cNvPr>
          <p:cNvSpPr txBox="1"/>
          <p:nvPr/>
        </p:nvSpPr>
        <p:spPr>
          <a:xfrm>
            <a:off x="1962421" y="427926"/>
            <a:ext cx="184731" cy="400110"/>
          </a:xfrm>
          <a:prstGeom prst="rect">
            <a:avLst/>
          </a:prstGeom>
          <a:noFill/>
        </p:spPr>
        <p:txBody>
          <a:bodyPr wrap="none" rtlCol="0" anchor="ctr">
            <a:spAutoFit/>
          </a:bodyPr>
          <a:lstStyle/>
          <a:p>
            <a:endParaRPr lang="tr-TR" sz="2000" b="1" dirty="0">
              <a:solidFill>
                <a:srgbClr val="002060"/>
              </a:solidFill>
              <a:latin typeface="Arial Black" pitchFamily="34" charset="0"/>
            </a:endParaRPr>
          </a:p>
        </p:txBody>
      </p:sp>
      <p:sp>
        <p:nvSpPr>
          <p:cNvPr id="7" name="6 Dikdörtgen"/>
          <p:cNvSpPr/>
          <p:nvPr/>
        </p:nvSpPr>
        <p:spPr>
          <a:xfrm>
            <a:off x="675503" y="1859340"/>
            <a:ext cx="10840994" cy="1200329"/>
          </a:xfrm>
          <a:prstGeom prst="rect">
            <a:avLst/>
          </a:prstGeom>
        </p:spPr>
        <p:txBody>
          <a:bodyPr wrap="square">
            <a:spAutoFit/>
          </a:bodyPr>
          <a:lstStyle/>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p:txBody>
      </p:sp>
      <p:sp>
        <p:nvSpPr>
          <p:cNvPr id="8" name="7 Yuvarlatılmış Dikdörtgen"/>
          <p:cNvSpPr/>
          <p:nvPr/>
        </p:nvSpPr>
        <p:spPr>
          <a:xfrm>
            <a:off x="1" y="1185199"/>
            <a:ext cx="11804608" cy="56728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b="1">
                <a:solidFill>
                  <a:schemeClr val="tx1"/>
                </a:solidFill>
              </a:rPr>
              <a:t>ÜYELİK İŞLEMLERİ</a:t>
            </a:r>
          </a:p>
          <a:p>
            <a:endParaRPr lang="tr-TR" b="1">
              <a:solidFill>
                <a:schemeClr val="tx1"/>
              </a:solidFill>
            </a:endParaRPr>
          </a:p>
          <a:p>
            <a:r>
              <a:rPr lang="tr-TR">
                <a:solidFill>
                  <a:schemeClr val="bg1"/>
                </a:solidFill>
              </a:rPr>
              <a:t>Dernek üyelik işleminde kişi öncelikle yazılı olarak derneğe üye olmak istediğini belirtir dilekçeyi vermek zorundadır. Bu </a:t>
            </a:r>
          </a:p>
          <a:p>
            <a:r>
              <a:rPr lang="tr-TR">
                <a:solidFill>
                  <a:schemeClr val="bg1"/>
                </a:solidFill>
              </a:rPr>
              <a:t>İşlemi e devlet üzerinden de yapabilir.</a:t>
            </a:r>
          </a:p>
          <a:p>
            <a:endParaRPr lang="tr-TR">
              <a:solidFill>
                <a:schemeClr val="bg1"/>
              </a:solidFill>
            </a:endParaRPr>
          </a:p>
          <a:p>
            <a:r>
              <a:rPr lang="tr-TR">
                <a:solidFill>
                  <a:schemeClr val="bg1"/>
                </a:solidFill>
              </a:rPr>
              <a:t>Daha sonrasında yönetim ilgili müracaat dilekçesini gelen evrak kayıt defterine kayıt yapar.</a:t>
            </a:r>
          </a:p>
          <a:p>
            <a:endParaRPr lang="tr-TR">
              <a:solidFill>
                <a:schemeClr val="bg1"/>
              </a:solidFill>
            </a:endParaRPr>
          </a:p>
          <a:p>
            <a:r>
              <a:rPr lang="tr-TR">
                <a:solidFill>
                  <a:schemeClr val="bg1"/>
                </a:solidFill>
              </a:rPr>
              <a:t>30 gün içerisinde yönetim kurulu müracaata değerlendirip, kişinin dernek üyeliğini kabul etmiş ya da etmemiş ise bunu imza karşılığında bildirmek zorundadır. </a:t>
            </a:r>
          </a:p>
          <a:p>
            <a:endParaRPr lang="tr-TR">
              <a:solidFill>
                <a:schemeClr val="bg1"/>
              </a:solidFill>
            </a:endParaRPr>
          </a:p>
          <a:p>
            <a:r>
              <a:rPr lang="tr-TR">
                <a:solidFill>
                  <a:schemeClr val="bg1"/>
                </a:solidFill>
              </a:rPr>
              <a:t>Şayet kabul etmiş ise üyelik kabul tarihi itibari ile 45 gün içerisinde DERBİS üzerinden üye işlemlerinden bildirmesi gerekmektedir.</a:t>
            </a:r>
          </a:p>
          <a:p>
            <a:endParaRPr lang="tr-TR" b="1">
              <a:solidFill>
                <a:schemeClr val="bg1"/>
              </a:solidFill>
            </a:endParaRPr>
          </a:p>
          <a:p>
            <a:r>
              <a:rPr lang="tr-TR">
                <a:solidFill>
                  <a:schemeClr val="bg1"/>
                </a:solidFill>
              </a:rPr>
              <a:t>E-devlet üzerinden üyelik başvurusu alınabilir ve e-devlet sistemi üzerinden üye olunan dernek üyeliğini doğrudan sonlandırılabilir.</a:t>
            </a:r>
          </a:p>
          <a:p>
            <a:endParaRPr lang="tr-TR">
              <a:solidFill>
                <a:schemeClr val="bg1"/>
              </a:solidFill>
            </a:endParaRPr>
          </a:p>
          <a:p>
            <a:r>
              <a:rPr lang="tr-TR">
                <a:solidFill>
                  <a:schemeClr val="bg1"/>
                </a:solidFill>
              </a:rPr>
              <a:t>Dernek organlarında görev alanlar e devlet üzerinden istifa işlemi yapamazlar. Bu kişilerin üyeliklerinin sona erebilmesi için öncelikle dernek organlarından istifa için doğrudan dernek yönetimine dilekçe vererek işlem yapmak zorundadır.</a:t>
            </a:r>
          </a:p>
        </p:txBody>
      </p:sp>
      <p:sp>
        <p:nvSpPr>
          <p:cNvPr id="9" name="Metin kutusu 8">
            <a:extLst>
              <a:ext uri="{FF2B5EF4-FFF2-40B4-BE49-F238E27FC236}">
                <a16:creationId xmlns:a16="http://schemas.microsoft.com/office/drawing/2014/main" id="{AEE1FCA0-E5F9-489A-81BE-4624D8D27DEF}"/>
              </a:ext>
            </a:extLst>
          </p:cNvPr>
          <p:cNvSpPr txBox="1"/>
          <p:nvPr/>
        </p:nvSpPr>
        <p:spPr>
          <a:xfrm>
            <a:off x="1962421" y="427926"/>
            <a:ext cx="6005922" cy="400110"/>
          </a:xfrm>
          <a:prstGeom prst="rect">
            <a:avLst/>
          </a:prstGeom>
          <a:noFill/>
        </p:spPr>
        <p:txBody>
          <a:bodyPr wrap="square" rtlCol="0" anchor="ctr">
            <a:spAutoFit/>
          </a:bodyPr>
          <a:lstStyle/>
          <a:p>
            <a:r>
              <a:rPr lang="tr-TR" sz="2000" b="1" dirty="0">
                <a:solidFill>
                  <a:srgbClr val="002060"/>
                </a:solidFill>
                <a:latin typeface="Arial Black" pitchFamily="34" charset="0"/>
              </a:rPr>
              <a:t>DEFTERLERİN TUTULMA ŞEKLİ</a:t>
            </a:r>
          </a:p>
        </p:txBody>
      </p:sp>
    </p:spTree>
    <p:extLst>
      <p:ext uri="{BB962C8B-B14F-4D97-AF65-F5344CB8AC3E}">
        <p14:creationId xmlns:p14="http://schemas.microsoft.com/office/powerpoint/2010/main" val="3177212595"/>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4" name="3 Yuvarlatılmış Dikdörtgen"/>
          <p:cNvSpPr/>
          <p:nvPr/>
        </p:nvSpPr>
        <p:spPr>
          <a:xfrm>
            <a:off x="0" y="1078637"/>
            <a:ext cx="11495314" cy="5779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tabLst>
                <a:tab pos="447675" algn="l"/>
              </a:tabLst>
            </a:pPr>
            <a:r>
              <a:rPr lang="tr-TR" b="1" dirty="0">
                <a:solidFill>
                  <a:schemeClr val="tx1"/>
                </a:solidFill>
              </a:rPr>
              <a:t>TÜZÜK DEĞİŞİKLİK İŞLEMİ</a:t>
            </a:r>
          </a:p>
          <a:p>
            <a:pPr marL="457200" indent="-457200" algn="just">
              <a:tabLst>
                <a:tab pos="447675" algn="l"/>
              </a:tabLst>
            </a:pPr>
            <a:endParaRPr lang="tr-TR" b="1" dirty="0">
              <a:solidFill>
                <a:schemeClr val="tx1"/>
              </a:solidFill>
            </a:endParaRPr>
          </a:p>
          <a:p>
            <a:pPr marL="285750" indent="-285750" algn="just">
              <a:buFont typeface="Arial" panose="020B0604020202020204" pitchFamily="34" charset="0"/>
              <a:buChar char="•"/>
              <a:tabLst>
                <a:tab pos="447675" algn="l"/>
              </a:tabLst>
            </a:pPr>
            <a:r>
              <a:rPr lang="tr-TR" dirty="0">
                <a:solidFill>
                  <a:schemeClr val="tx1"/>
                </a:solidFill>
              </a:rPr>
              <a:t>Derneklerin tüzüklerinde olması gereken maddeler Dernekler Kanunu’nun 4. maddesi ile belirtilmiştir.</a:t>
            </a:r>
          </a:p>
          <a:p>
            <a:pPr algn="just">
              <a:tabLst>
                <a:tab pos="447675" algn="l"/>
              </a:tabLst>
            </a:pPr>
            <a:endParaRPr lang="tr-TR" dirty="0">
              <a:solidFill>
                <a:schemeClr val="tx1"/>
              </a:solidFill>
            </a:endParaRPr>
          </a:p>
          <a:p>
            <a:pPr marL="285750" indent="-285750" algn="just">
              <a:buFont typeface="Arial" panose="020B0604020202020204" pitchFamily="34" charset="0"/>
              <a:buChar char="•"/>
              <a:tabLst>
                <a:tab pos="447675" algn="l"/>
              </a:tabLst>
            </a:pPr>
            <a:r>
              <a:rPr lang="tr-TR" dirty="0">
                <a:solidFill>
                  <a:srgbClr val="FFC000"/>
                </a:solidFill>
              </a:rPr>
              <a:t>Halen 2908 sayılı Dernekler Kanunu’na göre düzenlenen tüzük ile faaliyet gösteren dernekler mevcut ise yapılacak ilk genel kurullarında dernek tüzüklerini 5253 sayılı kanuna göre düzenlemeleri gerekmektedir.</a:t>
            </a:r>
          </a:p>
          <a:p>
            <a:pPr marL="285750" indent="-285750" algn="just">
              <a:buFont typeface="Arial" panose="020B0604020202020204" pitchFamily="34" charset="0"/>
              <a:buChar char="•"/>
              <a:tabLst>
                <a:tab pos="447675" algn="l"/>
              </a:tabLst>
            </a:pPr>
            <a:endParaRPr lang="tr-TR" dirty="0">
              <a:solidFill>
                <a:srgbClr val="FFC000"/>
              </a:solidFill>
            </a:endParaRPr>
          </a:p>
          <a:p>
            <a:pPr marL="285750" indent="-285750" algn="just">
              <a:buFont typeface="Arial" panose="020B0604020202020204" pitchFamily="34" charset="0"/>
              <a:buChar char="•"/>
              <a:tabLst>
                <a:tab pos="447675" algn="l"/>
              </a:tabLst>
            </a:pPr>
            <a:r>
              <a:rPr lang="tr-TR" dirty="0">
                <a:solidFill>
                  <a:srgbClr val="FFC000"/>
                </a:solidFill>
              </a:rPr>
              <a:t>Şubeler için genel merkezlerin yapmış olduğu tüzük değişikliğini bildirimlerinin yapılması.</a:t>
            </a:r>
          </a:p>
          <a:p>
            <a:pPr marL="285750" indent="-285750" algn="just">
              <a:buFont typeface="Arial" panose="020B0604020202020204" pitchFamily="34" charset="0"/>
              <a:buChar char="•"/>
              <a:tabLst>
                <a:tab pos="447675" algn="l"/>
              </a:tabLst>
            </a:pPr>
            <a:endParaRPr lang="tr-TR" dirty="0">
              <a:solidFill>
                <a:schemeClr val="tx1"/>
              </a:solidFill>
            </a:endParaRPr>
          </a:p>
          <a:p>
            <a:pPr algn="just">
              <a:tabLst>
                <a:tab pos="447675" algn="l"/>
              </a:tabLst>
            </a:pPr>
            <a:endParaRPr lang="tr-TR" dirty="0">
              <a:solidFill>
                <a:schemeClr val="tx1"/>
              </a:solidFill>
            </a:endParaRPr>
          </a:p>
          <a:p>
            <a:pPr algn="just">
              <a:tabLst>
                <a:tab pos="447675" algn="l"/>
              </a:tabLst>
            </a:pPr>
            <a:r>
              <a:rPr lang="tr-TR" dirty="0"/>
              <a:t>Genel kurul toplantısında tüzük değişikliği yapılması halinde; </a:t>
            </a:r>
          </a:p>
          <a:p>
            <a:pPr algn="just">
              <a:tabLst>
                <a:tab pos="447675" algn="l"/>
              </a:tabLst>
            </a:pPr>
            <a:r>
              <a:rPr lang="tr-TR" dirty="0"/>
              <a:t>1- Genel Kurul yapılacağına dair yönetim kurul kararı,</a:t>
            </a:r>
          </a:p>
          <a:p>
            <a:pPr algn="just">
              <a:tabLst>
                <a:tab pos="447675" algn="l"/>
              </a:tabLst>
            </a:pPr>
            <a:r>
              <a:rPr lang="tr-TR" dirty="0"/>
              <a:t>2- Genel kurul toplantısına ilişkin belgeler, </a:t>
            </a:r>
          </a:p>
          <a:p>
            <a:pPr algn="just">
              <a:tabLst>
                <a:tab pos="447675" algn="l"/>
              </a:tabLst>
            </a:pPr>
            <a:r>
              <a:rPr lang="tr-TR" dirty="0"/>
              <a:t>3- Tüzüğün değişen maddelerinin eski ve yeni </a:t>
            </a:r>
            <a:r>
              <a:rPr lang="tr-TR" dirty="0" err="1"/>
              <a:t>halaini</a:t>
            </a:r>
            <a:r>
              <a:rPr lang="tr-TR" dirty="0"/>
              <a:t> gösterir belge, (Yönetim Kurulu Başkan imzalı)</a:t>
            </a:r>
          </a:p>
          <a:p>
            <a:pPr algn="just">
              <a:tabLst>
                <a:tab pos="447675" algn="l"/>
              </a:tabLst>
            </a:pPr>
            <a:r>
              <a:rPr lang="tr-TR" dirty="0"/>
              <a:t>4- Her sayfası yönetim kurulu üyelerinin salt çoğunluğunca imzalanmış dernek tüzüğü 45 gün içinde mülki idare amirliğine verilir.</a:t>
            </a:r>
            <a:endParaRPr lang="tr-TR" dirty="0">
              <a:solidFill>
                <a:schemeClr val="tx1"/>
              </a:solidFill>
            </a:endParaRPr>
          </a:p>
          <a:p>
            <a:pPr algn="just"/>
            <a:endParaRPr lang="tr-TR" dirty="0"/>
          </a:p>
          <a:p>
            <a:pPr marL="285750" indent="-285750">
              <a:buFont typeface="Arial" panose="020B0604020202020204" pitchFamily="34" charset="0"/>
              <a:buChar char="•"/>
            </a:pPr>
            <a:endParaRPr lang="tr-TR" dirty="0"/>
          </a:p>
        </p:txBody>
      </p:sp>
      <p:sp>
        <p:nvSpPr>
          <p:cNvPr id="5" name="Metin kutusu 3">
            <a:extLst>
              <a:ext uri="{FF2B5EF4-FFF2-40B4-BE49-F238E27FC236}">
                <a16:creationId xmlns:a16="http://schemas.microsoft.com/office/drawing/2014/main" id="{B7C3F024-5E77-4F13-A9D6-702AB000804C}"/>
              </a:ext>
            </a:extLst>
          </p:cNvPr>
          <p:cNvSpPr txBox="1"/>
          <p:nvPr/>
        </p:nvSpPr>
        <p:spPr>
          <a:xfrm>
            <a:off x="1817494" y="405672"/>
            <a:ext cx="6248819" cy="461665"/>
          </a:xfrm>
          <a:prstGeom prst="rect">
            <a:avLst/>
          </a:prstGeom>
          <a:noFill/>
        </p:spPr>
        <p:txBody>
          <a:bodyPr wrap="squar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schemeClr val="tx1"/>
                </a:solidFill>
              </a:rPr>
              <a:t>GENEL KURUL İŞLEMLERİ</a:t>
            </a:r>
            <a:endParaRPr lang="tr-TR" sz="2200" dirty="0">
              <a:solidFill>
                <a:srgbClr val="002060"/>
              </a:solidFill>
              <a:latin typeface="Arial Black" pitchFamily="34" charset="0"/>
            </a:endParaRPr>
          </a:p>
        </p:txBody>
      </p:sp>
    </p:spTree>
    <p:extLst>
      <p:ext uri="{BB962C8B-B14F-4D97-AF65-F5344CB8AC3E}">
        <p14:creationId xmlns:p14="http://schemas.microsoft.com/office/powerpoint/2010/main" val="1072614172"/>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3" name="Metin kutusu 3">
            <a:extLst>
              <a:ext uri="{FF2B5EF4-FFF2-40B4-BE49-F238E27FC236}">
                <a16:creationId xmlns:a16="http://schemas.microsoft.com/office/drawing/2014/main" id="{D0B4C03A-F726-6F4E-A628-D9137330F3A0}"/>
              </a:ext>
            </a:extLst>
          </p:cNvPr>
          <p:cNvSpPr txBox="1"/>
          <p:nvPr/>
        </p:nvSpPr>
        <p:spPr>
          <a:xfrm>
            <a:off x="1817495" y="421061"/>
            <a:ext cx="3853684" cy="430887"/>
          </a:xfrm>
          <a:prstGeom prst="rect">
            <a:avLst/>
          </a:prstGeom>
          <a:noFill/>
        </p:spPr>
        <p:txBody>
          <a:bodyPr wrap="non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2200" dirty="0">
                <a:solidFill>
                  <a:srgbClr val="002060"/>
                </a:solidFill>
                <a:latin typeface="Arial Black" pitchFamily="34" charset="0"/>
              </a:rPr>
              <a:t>YURT DIŞI YARDIMLARI</a:t>
            </a:r>
          </a:p>
        </p:txBody>
      </p:sp>
      <p:sp>
        <p:nvSpPr>
          <p:cNvPr id="4" name="3 Yuvarlatılmış Dikdörtgen"/>
          <p:cNvSpPr/>
          <p:nvPr/>
        </p:nvSpPr>
        <p:spPr>
          <a:xfrm>
            <a:off x="0" y="1322614"/>
            <a:ext cx="12191999" cy="55353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tabLst>
                <a:tab pos="447675" algn="l"/>
              </a:tabLst>
            </a:pPr>
            <a:r>
              <a:rPr lang="tr-TR" b="1" dirty="0">
                <a:solidFill>
                  <a:schemeClr val="tx1"/>
                </a:solidFill>
              </a:rPr>
              <a:t>YURTDIŞI YARDIMLARI </a:t>
            </a:r>
          </a:p>
          <a:p>
            <a:pPr marL="457200" indent="-457200">
              <a:tabLst>
                <a:tab pos="447675" algn="l"/>
              </a:tabLst>
            </a:pPr>
            <a:endParaRPr lang="tr-TR" dirty="0"/>
          </a:p>
          <a:p>
            <a:pPr marL="457200" indent="-457200" algn="just">
              <a:buFont typeface="Arial" panose="020B0604020202020204" pitchFamily="34" charset="0"/>
              <a:buChar char="•"/>
              <a:tabLst>
                <a:tab pos="447675" algn="l"/>
              </a:tabLst>
            </a:pPr>
            <a:r>
              <a:rPr lang="tr-TR" dirty="0"/>
              <a:t>Mülki idare amirliğine önceden bildirimde bulunmak şartıyla yurt dışındaki kişi, kurum ve kuruluşlardan ayni ve nakdi yardım alabilirler ve yapabilirler.</a:t>
            </a:r>
          </a:p>
          <a:p>
            <a:pPr algn="just">
              <a:tabLst>
                <a:tab pos="447675" algn="l"/>
              </a:tabLst>
            </a:pPr>
            <a:endParaRPr lang="tr-TR" dirty="0"/>
          </a:p>
          <a:p>
            <a:pPr marL="457200" indent="-457200" algn="just">
              <a:buFont typeface="Arial" panose="020B0604020202020204" pitchFamily="34" charset="0"/>
              <a:buChar char="•"/>
              <a:tabLst>
                <a:tab pos="447675" algn="l"/>
              </a:tabLst>
            </a:pPr>
            <a:r>
              <a:rPr lang="tr-TR" dirty="0"/>
              <a:t>Nakdi yardımların bankalar aracılığıyla alınması ve kullanılmadan önce bildirim şartının yerine getirilmesi zorunludur.</a:t>
            </a:r>
          </a:p>
          <a:p>
            <a:pPr marL="457200" indent="-457200" algn="just">
              <a:buFont typeface="Arial" panose="020B0604020202020204" pitchFamily="34" charset="0"/>
              <a:buChar char="•"/>
              <a:tabLst>
                <a:tab pos="447675" algn="l"/>
              </a:tabLst>
            </a:pPr>
            <a:endParaRPr lang="tr-TR" dirty="0"/>
          </a:p>
          <a:p>
            <a:pPr marL="457200" indent="-457200" algn="just">
              <a:buFont typeface="Arial" panose="020B0604020202020204" pitchFamily="34" charset="0"/>
              <a:buChar char="•"/>
              <a:tabLst>
                <a:tab pos="447675" algn="l"/>
              </a:tabLst>
            </a:pPr>
            <a:r>
              <a:rPr lang="tr-TR" dirty="0"/>
              <a:t>Yurtdışı yardımına konu olan yardımlar paranın doğrudan yurtdışından dernek hesabına gönderilmesidir.</a:t>
            </a:r>
          </a:p>
          <a:p>
            <a:pPr marL="457200" indent="-457200" algn="just">
              <a:buFont typeface="Arial" panose="020B0604020202020204" pitchFamily="34" charset="0"/>
              <a:buChar char="•"/>
              <a:tabLst>
                <a:tab pos="447675" algn="l"/>
              </a:tabLst>
            </a:pPr>
            <a:endParaRPr lang="tr-TR" dirty="0"/>
          </a:p>
          <a:p>
            <a:pPr marL="457200" indent="-457200" algn="just">
              <a:buFont typeface="Arial" panose="020B0604020202020204" pitchFamily="34" charset="0"/>
              <a:buChar char="•"/>
              <a:tabLst>
                <a:tab pos="447675" algn="l"/>
              </a:tabLst>
            </a:pPr>
            <a:r>
              <a:rPr lang="tr-TR" dirty="0"/>
              <a:t>Proje kapsamında Ulusal Ajans vb. kuruluş aracılığı ile gelen paraların bildirim zorunluluğu yoktur.</a:t>
            </a:r>
          </a:p>
          <a:p>
            <a:pPr algn="just">
              <a:tabLst>
                <a:tab pos="447675" algn="l"/>
              </a:tabLst>
            </a:pPr>
            <a:endParaRPr lang="tr-TR" dirty="0"/>
          </a:p>
          <a:p>
            <a:pPr marL="457200" indent="-457200" algn="just">
              <a:buFont typeface="Arial" panose="020B0604020202020204" pitchFamily="34" charset="0"/>
              <a:buChar char="•"/>
              <a:tabLst>
                <a:tab pos="447675" algn="l"/>
              </a:tabLst>
            </a:pPr>
            <a:r>
              <a:rPr lang="tr-TR" dirty="0"/>
              <a:t>Yardım gerçekleştirildikten sonra faaliyet sonuç bildirimi doksan gün içerisinde mülki idare amirliğine verilir. Bu bildirime, yapılan yardımların gerçekleştiğine ilişkin form ve görsel materyaller ve benzeri kanıtlayıcı belgeler eklenir.</a:t>
            </a:r>
          </a:p>
        </p:txBody>
      </p:sp>
    </p:spTree>
    <p:extLst>
      <p:ext uri="{BB962C8B-B14F-4D97-AF65-F5344CB8AC3E}">
        <p14:creationId xmlns:p14="http://schemas.microsoft.com/office/powerpoint/2010/main" val="1845483613"/>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3" name="Metin kutusu 3">
            <a:extLst>
              <a:ext uri="{FF2B5EF4-FFF2-40B4-BE49-F238E27FC236}">
                <a16:creationId xmlns:a16="http://schemas.microsoft.com/office/drawing/2014/main" id="{D0B4C03A-F726-6F4E-A628-D9137330F3A0}"/>
              </a:ext>
            </a:extLst>
          </p:cNvPr>
          <p:cNvSpPr txBox="1"/>
          <p:nvPr/>
        </p:nvSpPr>
        <p:spPr>
          <a:xfrm>
            <a:off x="1817495" y="421061"/>
            <a:ext cx="7066165" cy="430887"/>
          </a:xfrm>
          <a:prstGeom prst="rect">
            <a:avLst/>
          </a:prstGeom>
          <a:noFill/>
        </p:spPr>
        <p:txBody>
          <a:bodyPr wrap="non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2200" dirty="0">
                <a:solidFill>
                  <a:srgbClr val="002060"/>
                </a:solidFill>
                <a:latin typeface="Arial Black" pitchFamily="34" charset="0"/>
              </a:rPr>
              <a:t>DERNEKLERİN BİLDİRİM YÜKÜMLÜLÜKLERİ</a:t>
            </a:r>
          </a:p>
        </p:txBody>
      </p:sp>
      <p:sp>
        <p:nvSpPr>
          <p:cNvPr id="4" name="3 Yuvarlatılmış Dikdörtgen"/>
          <p:cNvSpPr/>
          <p:nvPr/>
        </p:nvSpPr>
        <p:spPr>
          <a:xfrm>
            <a:off x="359229" y="1322614"/>
            <a:ext cx="11511641" cy="480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tabLst>
                <a:tab pos="447675" algn="l"/>
              </a:tabLst>
            </a:pPr>
            <a:r>
              <a:rPr lang="tr-TR" b="1" dirty="0">
                <a:solidFill>
                  <a:schemeClr val="tx1"/>
                </a:solidFill>
              </a:rPr>
              <a:t>DERNEKLERİN YAPMIŞ OLDUKLARI İŞLEME ESAS BİLDİRİM YÜKÜMLÜLÜKLERİ;</a:t>
            </a:r>
          </a:p>
          <a:p>
            <a:pPr marL="457200" indent="-457200">
              <a:tabLst>
                <a:tab pos="447675" algn="l"/>
              </a:tabLst>
            </a:pPr>
            <a:endParaRPr lang="tr-TR" dirty="0"/>
          </a:p>
          <a:p>
            <a:pPr marL="457200" indent="-457200">
              <a:tabLst>
                <a:tab pos="447675" algn="l"/>
              </a:tabLst>
            </a:pPr>
            <a:r>
              <a:rPr lang="tr-TR" dirty="0"/>
              <a:t>Beyanname Bildirimi    			32/L</a:t>
            </a:r>
          </a:p>
          <a:p>
            <a:pPr marL="457200" indent="-457200">
              <a:tabLst>
                <a:tab pos="447675" algn="l"/>
              </a:tabLst>
            </a:pPr>
            <a:r>
              <a:rPr lang="tr-TR" dirty="0"/>
              <a:t>Yerleşim Yeri Değişiklik Bildirimi 		32/S</a:t>
            </a:r>
          </a:p>
          <a:p>
            <a:pPr marL="457200" indent="-457200">
              <a:tabLst>
                <a:tab pos="447675" algn="l"/>
              </a:tabLst>
            </a:pPr>
            <a:r>
              <a:rPr lang="tr-TR" dirty="0"/>
              <a:t>Genel Kurul Sonuç Bildirimi			32/B</a:t>
            </a:r>
          </a:p>
          <a:p>
            <a:pPr marL="457200" indent="-457200">
              <a:tabLst>
                <a:tab pos="447675" algn="l"/>
              </a:tabLst>
            </a:pPr>
            <a:r>
              <a:rPr lang="tr-TR" dirty="0"/>
              <a:t>Organ Değişiklik Bildirimi			32/S</a:t>
            </a:r>
          </a:p>
          <a:p>
            <a:pPr marL="457200" indent="-457200">
              <a:tabLst>
                <a:tab pos="447675" algn="l"/>
              </a:tabLst>
            </a:pPr>
            <a:r>
              <a:rPr lang="tr-TR" dirty="0"/>
              <a:t>Taşınmaz Bildirimi				32/S</a:t>
            </a:r>
          </a:p>
          <a:p>
            <a:pPr marL="457200" indent="-457200">
              <a:tabLst>
                <a:tab pos="447675" algn="l"/>
              </a:tabLst>
            </a:pPr>
            <a:r>
              <a:rPr lang="tr-TR" dirty="0"/>
              <a:t>Üyelik Müracaatı ve İstifası Bildirimi		32/S</a:t>
            </a:r>
          </a:p>
          <a:p>
            <a:pPr marL="457200" indent="-457200">
              <a:tabLst>
                <a:tab pos="447675" algn="l"/>
              </a:tabLst>
            </a:pPr>
            <a:r>
              <a:rPr lang="tr-TR" dirty="0"/>
              <a:t>Yurtdışı Yardım Alma ve Yapma Bildirimi	32/S</a:t>
            </a:r>
          </a:p>
        </p:txBody>
      </p:sp>
    </p:spTree>
    <p:extLst>
      <p:ext uri="{BB962C8B-B14F-4D97-AF65-F5344CB8AC3E}">
        <p14:creationId xmlns:p14="http://schemas.microsoft.com/office/powerpoint/2010/main" val="2050226811"/>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3" name="Metin kutusu 3">
            <a:extLst>
              <a:ext uri="{FF2B5EF4-FFF2-40B4-BE49-F238E27FC236}">
                <a16:creationId xmlns:a16="http://schemas.microsoft.com/office/drawing/2014/main" id="{D0B4C03A-F726-6F4E-A628-D9137330F3A0}"/>
              </a:ext>
            </a:extLst>
          </p:cNvPr>
          <p:cNvSpPr txBox="1"/>
          <p:nvPr/>
        </p:nvSpPr>
        <p:spPr>
          <a:xfrm>
            <a:off x="1817495" y="421061"/>
            <a:ext cx="6501203" cy="430887"/>
          </a:xfrm>
          <a:prstGeom prst="rect">
            <a:avLst/>
          </a:prstGeom>
          <a:noFill/>
        </p:spPr>
        <p:txBody>
          <a:bodyPr wrap="non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2200" dirty="0">
                <a:solidFill>
                  <a:srgbClr val="002060"/>
                </a:solidFill>
                <a:latin typeface="Arial Black" pitchFamily="34" charset="0"/>
              </a:rPr>
              <a:t>KA – TF ÖNLENMESİNE YÖNELİK EĞİTİM</a:t>
            </a:r>
          </a:p>
        </p:txBody>
      </p:sp>
      <p:sp>
        <p:nvSpPr>
          <p:cNvPr id="4" name="3 Yuvarlatılmış Dikdörtgen"/>
          <p:cNvSpPr/>
          <p:nvPr/>
        </p:nvSpPr>
        <p:spPr>
          <a:xfrm>
            <a:off x="359229" y="1322614"/>
            <a:ext cx="11511641" cy="480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07000"/>
              </a:lnSpc>
              <a:spcBef>
                <a:spcPts val="600"/>
              </a:spcBef>
              <a:spcAft>
                <a:spcPts val="600"/>
              </a:spcAft>
              <a:buFont typeface="Arial" panose="020B0604020202020204" pitchFamily="34" charset="0"/>
              <a:buChar char="•"/>
            </a:pPr>
            <a:r>
              <a:rPr lang="tr-TR" dirty="0">
                <a:ea typeface="Calibri" panose="020F0502020204030204" pitchFamily="34" charset="0"/>
                <a:cs typeface="Times New Roman" panose="02020603050405020304" pitchFamily="18" charset="0"/>
              </a:rPr>
              <a:t>2020 yılına ilişkin verilere göre; insani yardım alanında faaliyet gösteren derneklerin sayısının, toplam dernek sayısı içindeki oranı % 4,46’dır.  </a:t>
            </a:r>
          </a:p>
          <a:p>
            <a:pPr marL="285750" indent="-285750" algn="just">
              <a:lnSpc>
                <a:spcPct val="107000"/>
              </a:lnSpc>
              <a:spcBef>
                <a:spcPts val="600"/>
              </a:spcBef>
              <a:spcAft>
                <a:spcPts val="600"/>
              </a:spcAft>
              <a:buFont typeface="Arial" panose="020B0604020202020204" pitchFamily="34" charset="0"/>
              <a:buChar char="•"/>
            </a:pPr>
            <a:r>
              <a:rPr lang="tr-TR" dirty="0">
                <a:ea typeface="Calibri" panose="020F0502020204030204" pitchFamily="34" charset="0"/>
                <a:cs typeface="Times New Roman" panose="02020603050405020304" pitchFamily="18" charset="0"/>
              </a:rPr>
              <a:t>İnsani yardım nevi grubunda bulunan derneklerin gelirlerinin tüm derneklerin gelirlerine oranı ise %27,54’tür. </a:t>
            </a:r>
          </a:p>
          <a:p>
            <a:pPr marL="285750" indent="-285750" algn="just">
              <a:lnSpc>
                <a:spcPct val="107000"/>
              </a:lnSpc>
              <a:spcBef>
                <a:spcPts val="600"/>
              </a:spcBef>
              <a:spcAft>
                <a:spcPts val="600"/>
              </a:spcAft>
              <a:buFont typeface="Arial" panose="020B0604020202020204" pitchFamily="34" charset="0"/>
              <a:buChar char="•"/>
            </a:pPr>
            <a:r>
              <a:rPr lang="tr-TR" dirty="0">
                <a:ea typeface="Calibri" panose="020F0502020204030204" pitchFamily="34" charset="0"/>
                <a:cs typeface="Times New Roman" panose="02020603050405020304" pitchFamily="18" charset="0"/>
              </a:rPr>
              <a:t>Ayrıca, bu nevi grubundaki derneklerin yurt dışından aldıkları yardım miktarı, tüm derneklerin yurt dışından aldıkları yardım miktarının %72,44’nü,</a:t>
            </a:r>
          </a:p>
          <a:p>
            <a:pPr marL="285750" indent="-285750" algn="just">
              <a:lnSpc>
                <a:spcPct val="107000"/>
              </a:lnSpc>
              <a:spcBef>
                <a:spcPts val="600"/>
              </a:spcBef>
              <a:spcAft>
                <a:spcPts val="600"/>
              </a:spcAft>
              <a:buFont typeface="Arial" panose="020B0604020202020204" pitchFamily="34" charset="0"/>
              <a:buChar char="•"/>
            </a:pPr>
            <a:r>
              <a:rPr lang="tr-TR" dirty="0">
                <a:ea typeface="Calibri" panose="020F0502020204030204" pitchFamily="34" charset="0"/>
                <a:cs typeface="Times New Roman" panose="02020603050405020304" pitchFamily="18" charset="0"/>
              </a:rPr>
              <a:t>Bu nevi grubunda bulunan derneklerin yurt dışına yaptıkları yardım miktarı, tüm derneklerin yurt dışına yaptıkları yardım miktarının %82,28’ini oluşturmaktadır. (Bu verilere Kızılay dahil edilmemiştir.)</a:t>
            </a:r>
          </a:p>
          <a:p>
            <a:endParaRPr lang="tr-TR" sz="2000" dirty="0"/>
          </a:p>
        </p:txBody>
      </p:sp>
    </p:spTree>
    <p:extLst>
      <p:ext uri="{BB962C8B-B14F-4D97-AF65-F5344CB8AC3E}">
        <p14:creationId xmlns:p14="http://schemas.microsoft.com/office/powerpoint/2010/main" val="1605337937"/>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3" name="Metin kutusu 3">
            <a:extLst>
              <a:ext uri="{FF2B5EF4-FFF2-40B4-BE49-F238E27FC236}">
                <a16:creationId xmlns:a16="http://schemas.microsoft.com/office/drawing/2014/main" id="{D0B4C03A-F726-6F4E-A628-D9137330F3A0}"/>
              </a:ext>
            </a:extLst>
          </p:cNvPr>
          <p:cNvSpPr txBox="1"/>
          <p:nvPr/>
        </p:nvSpPr>
        <p:spPr>
          <a:xfrm>
            <a:off x="1817495" y="421061"/>
            <a:ext cx="4979248" cy="430887"/>
          </a:xfrm>
          <a:prstGeom prst="rect">
            <a:avLst/>
          </a:prstGeom>
          <a:noFill/>
        </p:spPr>
        <p:txBody>
          <a:bodyPr wrap="non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2200">
                <a:solidFill>
                  <a:srgbClr val="002060"/>
                </a:solidFill>
                <a:latin typeface="Arial Black" pitchFamily="34" charset="0"/>
              </a:rPr>
              <a:t>GENEL HÜKÜMLER (D.K. MD 3)</a:t>
            </a:r>
            <a:endParaRPr lang="tr-TR" sz="2200" dirty="0">
              <a:solidFill>
                <a:srgbClr val="002060"/>
              </a:solidFill>
              <a:latin typeface="Arial Black" pitchFamily="34" charset="0"/>
            </a:endParaRPr>
          </a:p>
        </p:txBody>
      </p:sp>
      <p:sp>
        <p:nvSpPr>
          <p:cNvPr id="4" name="3 Yuvarlatılmış Dikdörtgen"/>
          <p:cNvSpPr/>
          <p:nvPr/>
        </p:nvSpPr>
        <p:spPr>
          <a:xfrm>
            <a:off x="359229" y="1322614"/>
            <a:ext cx="11511641" cy="55353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tabLst>
                <a:tab pos="447675" algn="l"/>
              </a:tabLst>
            </a:pPr>
            <a:r>
              <a:rPr lang="tr-TR" dirty="0"/>
              <a:t>Fiil ehliyetine sahip gerçek veya tüzel kişiler, önceden izin almaksızın dernek kurma hakkına sahiptir.</a:t>
            </a:r>
          </a:p>
          <a:p>
            <a:pPr marL="457200" indent="-457200" algn="just">
              <a:tabLst>
                <a:tab pos="447675" algn="l"/>
              </a:tabLst>
            </a:pPr>
            <a:endParaRPr lang="tr-TR" sz="2400" b="1" dirty="0">
              <a:solidFill>
                <a:srgbClr val="002060"/>
              </a:solidFill>
              <a:latin typeface="Times New Roman" pitchFamily="18" charset="0"/>
              <a:cs typeface="Times New Roman" pitchFamily="18" charset="0"/>
            </a:endParaRPr>
          </a:p>
          <a:p>
            <a:pPr marL="285750" indent="-285750" algn="just">
              <a:buFont typeface="Arial" panose="020B0604020202020204" pitchFamily="34" charset="0"/>
              <a:buChar char="•"/>
              <a:tabLst>
                <a:tab pos="447675" algn="l"/>
              </a:tabLst>
            </a:pPr>
            <a:r>
              <a:rPr lang="tr-TR" dirty="0"/>
              <a:t>Türk </a:t>
            </a:r>
            <a:r>
              <a:rPr lang="tr-TR" dirty="0" err="1"/>
              <a:t>Silâhlı</a:t>
            </a:r>
            <a:r>
              <a:rPr lang="tr-TR" dirty="0"/>
              <a:t> Kuvvetleri ve kolluk kuvvetleri mensupları ile kamu kurum ve kuruluşlarının memur statüsündeki görevlileri hakkında özel kanunlarında getirilen kısıtlamalar saklıdır.</a:t>
            </a:r>
          </a:p>
          <a:p>
            <a:pPr marL="457200" indent="-457200" algn="just">
              <a:tabLst>
                <a:tab pos="447675" algn="l"/>
              </a:tabLst>
            </a:pPr>
            <a:endParaRPr lang="tr-TR" sz="2400" b="1" dirty="0">
              <a:solidFill>
                <a:srgbClr val="002060"/>
              </a:solidFill>
              <a:latin typeface="Times New Roman" pitchFamily="18" charset="0"/>
              <a:cs typeface="Times New Roman" pitchFamily="18" charset="0"/>
            </a:endParaRPr>
          </a:p>
          <a:p>
            <a:pPr marL="285750" indent="-285750" algn="just">
              <a:buFont typeface="Arial" panose="020B0604020202020204" pitchFamily="34" charset="0"/>
              <a:buChar char="•"/>
            </a:pPr>
            <a:r>
              <a:rPr lang="tr-TR" dirty="0"/>
              <a:t>5237 sayılı Türk Ceza Kanununun 53 üncü maddesinde belirtilen süreler geçmiş veya affa uğramış olsa bile; 6415 sayılı </a:t>
            </a:r>
            <a:r>
              <a:rPr lang="tr-TR" u="sng" dirty="0"/>
              <a:t>Terörizmin Finansmanının Önlenmesi Hakkında Kanun kapsamında yer alan suçlar ile Türk Ceza Kanununda yer alan uyuşturucu veya uyarıcı madde imal ve ticareti veya suçtan kaynaklanan malvarlığı değerlerini aklama suçlarından mahkûm olanlar derneklerin genel kurul dışındaki organlarında görev alamazlar</a:t>
            </a:r>
            <a:r>
              <a:rPr lang="tr-TR" dirty="0"/>
              <a:t>. Dernek organlarına seçildikten sonra yukarıdaki suçlardan mahkûm olanların görevi sona erer. </a:t>
            </a:r>
          </a:p>
          <a:p>
            <a:pPr marL="285750" indent="-285750" algn="just">
              <a:buFont typeface="Arial" panose="020B0604020202020204" pitchFamily="34" charset="0"/>
              <a:buChar char="•"/>
            </a:pPr>
            <a:r>
              <a:rPr lang="tr-TR" dirty="0"/>
              <a:t>Yasaklanmış hakların geri verilmesi kararı verildiği takdirde bu fıkra hükümleri uygulanmaz. </a:t>
            </a:r>
          </a:p>
          <a:p>
            <a:pPr algn="just"/>
            <a:endParaRPr lang="tr-TR" sz="2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814920036"/>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3" name="Metin kutusu 3">
            <a:extLst>
              <a:ext uri="{FF2B5EF4-FFF2-40B4-BE49-F238E27FC236}">
                <a16:creationId xmlns:a16="http://schemas.microsoft.com/office/drawing/2014/main" id="{D0B4C03A-F726-6F4E-A628-D9137330F3A0}"/>
              </a:ext>
            </a:extLst>
          </p:cNvPr>
          <p:cNvSpPr txBox="1"/>
          <p:nvPr/>
        </p:nvSpPr>
        <p:spPr>
          <a:xfrm>
            <a:off x="1817495" y="421061"/>
            <a:ext cx="6501203" cy="430887"/>
          </a:xfrm>
          <a:prstGeom prst="rect">
            <a:avLst/>
          </a:prstGeom>
          <a:noFill/>
        </p:spPr>
        <p:txBody>
          <a:bodyPr wrap="non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2200" dirty="0">
                <a:solidFill>
                  <a:srgbClr val="002060"/>
                </a:solidFill>
                <a:latin typeface="Arial Black" pitchFamily="34" charset="0"/>
              </a:rPr>
              <a:t>KA – TF ÖNLENMESİNE YÖNELİK EĞİTİM</a:t>
            </a:r>
          </a:p>
        </p:txBody>
      </p:sp>
      <p:sp>
        <p:nvSpPr>
          <p:cNvPr id="4" name="3 Yuvarlatılmış Dikdörtgen"/>
          <p:cNvSpPr/>
          <p:nvPr/>
        </p:nvSpPr>
        <p:spPr>
          <a:xfrm>
            <a:off x="359229" y="1322614"/>
            <a:ext cx="11511641" cy="480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tr-TR" dirty="0">
                <a:solidFill>
                  <a:srgbClr val="FF0000"/>
                </a:solidFill>
                <a:latin typeface="Calibri" panose="020F0502020204030204" pitchFamily="34" charset="0"/>
                <a:ea typeface="Calibri" panose="020F0502020204030204" pitchFamily="34" charset="0"/>
                <a:cs typeface="Times New Roman" panose="02020603050405020304" pitchFamily="18" charset="0"/>
              </a:rPr>
              <a:t>KA/TF ile Mücadele kapsamında derneklerin kendilerini terörizmin finansmanı riskinden korumaları için, </a:t>
            </a:r>
            <a:r>
              <a:rPr lang="tr-TR"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özellikle aşağıdaki önlemleri </a:t>
            </a:r>
            <a:r>
              <a:rPr lang="tr-TR" dirty="0">
                <a:solidFill>
                  <a:srgbClr val="FF0000"/>
                </a:solidFill>
                <a:latin typeface="Calibri" panose="020F0502020204030204" pitchFamily="34" charset="0"/>
                <a:ea typeface="Calibri" panose="020F0502020204030204" pitchFamily="34" charset="0"/>
                <a:cs typeface="Times New Roman" panose="02020603050405020304" pitchFamily="18" charset="0"/>
              </a:rPr>
              <a:t>almaları gerekir.</a:t>
            </a:r>
          </a:p>
          <a:p>
            <a:pPr marL="1254125" indent="-360363" algn="just">
              <a:lnSpc>
                <a:spcPct val="107000"/>
              </a:lnSpc>
              <a:spcAft>
                <a:spcPts val="800"/>
              </a:spcAft>
            </a:pPr>
            <a:r>
              <a:rPr lang="tr-TR" dirty="0">
                <a:latin typeface="Calibri" panose="020F0502020204030204" pitchFamily="34" charset="0"/>
                <a:ea typeface="Calibri" panose="020F0502020204030204" pitchFamily="34" charset="0"/>
                <a:cs typeface="Times New Roman" panose="02020603050405020304" pitchFamily="18" charset="0"/>
              </a:rPr>
              <a:t>Dernek tarafından yardım yapılacak kişi ve kuruluşların,</a:t>
            </a:r>
          </a:p>
          <a:p>
            <a:pPr marL="1254125" indent="-360363" algn="just">
              <a:lnSpc>
                <a:spcPct val="107000"/>
              </a:lnSpc>
              <a:spcAft>
                <a:spcPts val="800"/>
              </a:spcAft>
            </a:pPr>
            <a:r>
              <a:rPr lang="tr-TR" dirty="0">
                <a:latin typeface="Calibri" panose="020F0502020204030204" pitchFamily="34" charset="0"/>
                <a:ea typeface="Calibri" panose="020F0502020204030204" pitchFamily="34" charset="0"/>
                <a:cs typeface="Times New Roman" panose="02020603050405020304" pitchFamily="18" charset="0"/>
              </a:rPr>
              <a:t>Derneğin birlikte çalışacağı paydaş kuruluşların,</a:t>
            </a:r>
          </a:p>
          <a:p>
            <a:pPr marL="1254125" indent="-360363" algn="just">
              <a:lnSpc>
                <a:spcPct val="107000"/>
              </a:lnSpc>
              <a:spcAft>
                <a:spcPts val="800"/>
              </a:spcAft>
            </a:pPr>
            <a:r>
              <a:rPr lang="tr-TR" dirty="0">
                <a:latin typeface="Calibri" panose="020F0502020204030204" pitchFamily="34" charset="0"/>
                <a:ea typeface="Calibri" panose="020F0502020204030204" pitchFamily="34" charset="0"/>
                <a:cs typeface="Times New Roman" panose="02020603050405020304" pitchFamily="18" charset="0"/>
              </a:rPr>
              <a:t>Derneğe üye olmak isteyen kişilerin, çalışanlarının ve gönüllülerin,</a:t>
            </a:r>
          </a:p>
          <a:p>
            <a:pPr marL="1254125" indent="-360363" algn="just">
              <a:lnSpc>
                <a:spcPct val="107000"/>
              </a:lnSpc>
              <a:spcAft>
                <a:spcPts val="800"/>
              </a:spcAft>
            </a:pPr>
            <a:r>
              <a:rPr lang="tr-TR" b="1" u="sng" dirty="0">
                <a:latin typeface="Calibri" panose="020F0502020204030204" pitchFamily="34" charset="0"/>
                <a:ea typeface="Calibri" panose="020F0502020204030204" pitchFamily="34" charset="0"/>
                <a:cs typeface="Times New Roman" panose="02020603050405020304" pitchFamily="18" charset="0"/>
              </a:rPr>
              <a:t>Interpol, Birleşmiş Milletler Güvenlik Konseyi (BMGK) gibi teşkilatların açık bilgi kaynaklarından araştırma yapılmalıdır.</a:t>
            </a:r>
          </a:p>
          <a:p>
            <a:pPr marL="1254125" indent="-360363" algn="just">
              <a:lnSpc>
                <a:spcPct val="107000"/>
              </a:lnSpc>
              <a:spcAft>
                <a:spcPts val="800"/>
              </a:spcAft>
            </a:pPr>
            <a:endParaRPr lang="tr-TR" b="1" u="sng"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600"/>
              </a:spcBef>
              <a:spcAft>
                <a:spcPts val="600"/>
              </a:spcAft>
              <a:tabLst>
                <a:tab pos="630555" algn="l"/>
              </a:tabLst>
            </a:pPr>
            <a:r>
              <a:rPr lang="tr-TR" dirty="0">
                <a:solidFill>
                  <a:schemeClr val="accent1"/>
                </a:solidFill>
                <a:latin typeface="Calibri" panose="020F0502020204030204" pitchFamily="34" charset="0"/>
                <a:cs typeface="Times New Roman" panose="02020603050405020304" pitchFamily="18" charset="0"/>
              </a:rPr>
              <a:t>(Kaynak: </a:t>
            </a:r>
            <a:r>
              <a:rPr lang="tr-TR" dirty="0">
                <a:solidFill>
                  <a:schemeClr val="accent1"/>
                </a:solidFill>
                <a:latin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https://masak.hmb.gov.tr/5-maddeye-iliskin-bakanlar-kurulu-kararlari</a:t>
            </a:r>
            <a:r>
              <a:rPr lang="tr-TR" dirty="0">
                <a:solidFill>
                  <a:schemeClr val="accent1"/>
                </a:solidFill>
                <a:latin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803424268"/>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3" name="Metin kutusu 3">
            <a:extLst>
              <a:ext uri="{FF2B5EF4-FFF2-40B4-BE49-F238E27FC236}">
                <a16:creationId xmlns:a16="http://schemas.microsoft.com/office/drawing/2014/main" id="{D0B4C03A-F726-6F4E-A628-D9137330F3A0}"/>
              </a:ext>
            </a:extLst>
          </p:cNvPr>
          <p:cNvSpPr txBox="1"/>
          <p:nvPr/>
        </p:nvSpPr>
        <p:spPr>
          <a:xfrm>
            <a:off x="1817495" y="421061"/>
            <a:ext cx="6501203" cy="430887"/>
          </a:xfrm>
          <a:prstGeom prst="rect">
            <a:avLst/>
          </a:prstGeom>
          <a:noFill/>
        </p:spPr>
        <p:txBody>
          <a:bodyPr wrap="non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2200" dirty="0">
                <a:solidFill>
                  <a:srgbClr val="002060"/>
                </a:solidFill>
                <a:latin typeface="Arial Black" pitchFamily="34" charset="0"/>
              </a:rPr>
              <a:t>KA – TF ÖNLENMESİNE YÖNELİK EĞİTİM</a:t>
            </a:r>
          </a:p>
        </p:txBody>
      </p:sp>
      <p:sp>
        <p:nvSpPr>
          <p:cNvPr id="4" name="3 Yuvarlatılmış Dikdörtgen"/>
          <p:cNvSpPr/>
          <p:nvPr/>
        </p:nvSpPr>
        <p:spPr>
          <a:xfrm>
            <a:off x="209007" y="1322613"/>
            <a:ext cx="11661864" cy="5114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54125" indent="-360363" algn="just">
              <a:lnSpc>
                <a:spcPct val="107000"/>
              </a:lnSpc>
              <a:spcAft>
                <a:spcPts val="800"/>
              </a:spcAft>
            </a:pPr>
            <a:endParaRPr lang="tr-TR" b="1" u="sng" dirty="0">
              <a:latin typeface="Calibri" panose="020F0502020204030204" pitchFamily="34" charset="0"/>
              <a:ea typeface="Calibri" panose="020F0502020204030204" pitchFamily="34" charset="0"/>
              <a:cs typeface="Times New Roman" panose="02020603050405020304" pitchFamily="18" charset="0"/>
            </a:endParaRPr>
          </a:p>
          <a:p>
            <a:pPr algn="ctr"/>
            <a:r>
              <a:rPr lang="tr-TR" dirty="0">
                <a:solidFill>
                  <a:schemeClr val="accent1"/>
                </a:solidFill>
                <a:latin typeface="Calibri" panose="020F0502020204030204" pitchFamily="34" charset="0"/>
                <a:cs typeface="Times New Roman" panose="02020603050405020304" pitchFamily="18" charset="0"/>
              </a:rPr>
              <a:t>(Kaynak: </a:t>
            </a:r>
            <a:r>
              <a:rPr lang="tr-TR" dirty="0">
                <a:solidFill>
                  <a:schemeClr val="accent1"/>
                </a:solidFill>
                <a:latin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https://masak.hmb.g</a:t>
            </a:r>
            <a:endParaRPr lang="tr-TR" b="1" dirty="0">
              <a:solidFill>
                <a:srgbClr val="FF0000"/>
              </a:solidFill>
              <a:latin typeface="Calibri" panose="020F0502020204030204" pitchFamily="34" charset="0"/>
              <a:ea typeface="Microsoft YaHei" panose="020B0503020204020204" pitchFamily="34" charset="-122"/>
              <a:cs typeface="Calibri" panose="020F0502020204030204" pitchFamily="34" charset="0"/>
            </a:endParaRPr>
          </a:p>
          <a:p>
            <a:pPr algn="ctr"/>
            <a:r>
              <a:rPr lang="tr-TR" b="1" dirty="0">
                <a:solidFill>
                  <a:srgbClr val="FF0000"/>
                </a:solidFill>
                <a:latin typeface="Calibri" panose="020F0502020204030204" pitchFamily="34" charset="0"/>
                <a:ea typeface="Microsoft YaHei" panose="020B0503020204020204" pitchFamily="34" charset="-122"/>
                <a:cs typeface="Calibri" panose="020F0502020204030204" pitchFamily="34" charset="0"/>
              </a:rPr>
              <a:t>KA-TF İLE MÜCADELE KAPSAMINDA STİGM’NİN YAYIMLADIĞI EĞİTİM MATERYALLERİ</a:t>
            </a:r>
            <a:endParaRPr lang="en-US" b="1" dirty="0">
              <a:solidFill>
                <a:srgbClr val="FF0000"/>
              </a:solidFill>
              <a:latin typeface="Calibri" panose="020F0502020204030204" pitchFamily="34" charset="0"/>
              <a:ea typeface="Microsoft YaHei" panose="020B0503020204020204" pitchFamily="34" charset="-122"/>
              <a:cs typeface="Calibri" panose="020F0502020204030204" pitchFamily="34" charset="0"/>
            </a:endParaRPr>
          </a:p>
          <a:p>
            <a:pPr lvl="0">
              <a:lnSpc>
                <a:spcPct val="107000"/>
              </a:lnSpc>
              <a:spcBef>
                <a:spcPts val="600"/>
              </a:spcBef>
              <a:spcAft>
                <a:spcPts val="600"/>
              </a:spcAft>
              <a:tabLst>
                <a:tab pos="630555" algn="l"/>
              </a:tabLst>
            </a:pPr>
            <a:endParaRPr lang="tr-TR" dirty="0">
              <a:solidFill>
                <a:srgbClr val="FF0000"/>
              </a:solidFill>
              <a:latin typeface="Calibri" panose="020F0502020204030204" pitchFamily="34" charset="0"/>
              <a:cs typeface="Times New Roman" panose="02020603050405020304" pitchFamily="18" charset="0"/>
            </a:endParaRPr>
          </a:p>
          <a:p>
            <a:pPr algn="just"/>
            <a:r>
              <a:rPr lang="tr-TR" dirty="0">
                <a:ea typeface="Times New Roman" panose="02020603050405020304" pitchFamily="18" charset="0"/>
                <a:cs typeface="Times New Roman" panose="02020603050405020304" pitchFamily="18" charset="0"/>
              </a:rPr>
              <a:t>	STK’ların</a:t>
            </a:r>
            <a:r>
              <a:rPr lang="tr-TR" dirty="0"/>
              <a:t> terörizmin finansmanıyla (TF) mücadele konusunda bilgilendirilmeleri ve farkındalıklarının artırılması amacıyla hazırlanan materyaller, </a:t>
            </a:r>
            <a:r>
              <a:rPr lang="tr-TR" dirty="0" err="1"/>
              <a:t>STİGM’nin</a:t>
            </a:r>
            <a:r>
              <a:rPr lang="tr-TR" dirty="0"/>
              <a:t> </a:t>
            </a:r>
            <a:r>
              <a:rPr lang="tr-TR" dirty="0">
                <a:hlinkClick r:id="rId3"/>
              </a:rPr>
              <a:t>www.siviltoplum.gov.tr</a:t>
            </a:r>
            <a:r>
              <a:rPr lang="tr-TR" dirty="0"/>
              <a:t> internet adresinde yayımlanmaktadır.</a:t>
            </a:r>
          </a:p>
          <a:p>
            <a:pPr algn="just"/>
            <a:endParaRPr lang="tr-TR" dirty="0"/>
          </a:p>
          <a:p>
            <a:pPr marL="1163638" lvl="0" indent="-266700" algn="just"/>
            <a:r>
              <a:rPr lang="tr-TR" b="1" u="sng" dirty="0"/>
              <a:t>Kâr Amacı Gütmeyen Kuruluşların</a:t>
            </a:r>
            <a:r>
              <a:rPr lang="tr-TR" b="1" dirty="0"/>
              <a:t> </a:t>
            </a:r>
            <a:r>
              <a:rPr lang="tr-TR" dirty="0"/>
              <a:t>TF Amacıyla </a:t>
            </a:r>
            <a:r>
              <a:rPr lang="tr-TR" dirty="0" err="1"/>
              <a:t>Suistimalinin</a:t>
            </a:r>
            <a:r>
              <a:rPr lang="tr-TR" dirty="0"/>
              <a:t> Önlenmesine Yönelik Rehber</a:t>
            </a:r>
          </a:p>
          <a:p>
            <a:pPr marL="1163638" lvl="0" indent="-266700" algn="just"/>
            <a:endParaRPr lang="tr-TR" dirty="0"/>
          </a:p>
          <a:p>
            <a:pPr marL="1163638" lvl="0" indent="-285750" algn="just"/>
            <a:r>
              <a:rPr lang="tr-TR" dirty="0"/>
              <a:t>Kâr Amacı Gütmeyen Kuruluşlara </a:t>
            </a:r>
            <a:r>
              <a:rPr lang="tr-TR" b="1" u="sng" dirty="0"/>
              <a:t>Bağışta Bulunanlara Yönelik </a:t>
            </a:r>
            <a:r>
              <a:rPr lang="tr-TR" dirty="0"/>
              <a:t>TF </a:t>
            </a:r>
            <a:r>
              <a:rPr lang="tr-TR" dirty="0" err="1"/>
              <a:t>Suistimalinin</a:t>
            </a:r>
            <a:r>
              <a:rPr lang="tr-TR" dirty="0"/>
              <a:t> Önlenmesine Yönelik Rehber</a:t>
            </a:r>
          </a:p>
          <a:p>
            <a:pPr marL="1163638" lvl="0" indent="-285750" algn="just"/>
            <a:endParaRPr lang="tr-TR" dirty="0"/>
          </a:p>
          <a:p>
            <a:pPr marL="1163638" lvl="0" indent="-285750" algn="just"/>
            <a:r>
              <a:rPr lang="tr-TR" b="1" u="sng" dirty="0"/>
              <a:t>DERNEKLERİN TF AMACIYLA KULLANILMASININ ÖNLENMESİNE YÖNELİK İYİ UYGULAMALAR REHBERİ</a:t>
            </a:r>
          </a:p>
          <a:p>
            <a:pPr marL="1163638" lvl="0" indent="-285750" algn="just"/>
            <a:endParaRPr lang="tr-TR" b="1" u="sng" dirty="0">
              <a:solidFill>
                <a:srgbClr val="4F4F4F"/>
              </a:solidFill>
              <a:latin typeface="Roboto"/>
            </a:endParaRPr>
          </a:p>
          <a:p>
            <a:pPr marL="1163638" lvl="0" indent="-285750" algn="just"/>
            <a:r>
              <a:rPr lang="tr-TR" dirty="0"/>
              <a:t>KA/TF ile Mücadele </a:t>
            </a:r>
            <a:r>
              <a:rPr lang="tr-TR" b="1" u="sng" dirty="0">
                <a:hlinkClick r:id="rId4"/>
              </a:rPr>
              <a:t>Eğitimi Videosu</a:t>
            </a:r>
            <a:endParaRPr lang="tr-TR" b="1" u="sng" dirty="0"/>
          </a:p>
          <a:p>
            <a:endParaRPr lang="tr-TR" dirty="0"/>
          </a:p>
          <a:p>
            <a:pPr lvl="0">
              <a:lnSpc>
                <a:spcPct val="107000"/>
              </a:lnSpc>
              <a:spcBef>
                <a:spcPts val="600"/>
              </a:spcBef>
              <a:spcAft>
                <a:spcPts val="600"/>
              </a:spcAft>
              <a:tabLst>
                <a:tab pos="630555" algn="l"/>
              </a:tabLst>
            </a:pPr>
            <a:r>
              <a:rPr lang="tr-TR" dirty="0">
                <a:solidFill>
                  <a:schemeClr val="accent1"/>
                </a:solidFill>
                <a:latin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ov.tr/5-maddeye-iliskin-bakanlar-kurulu-kararlari</a:t>
            </a:r>
            <a:r>
              <a:rPr lang="tr-TR" dirty="0">
                <a:solidFill>
                  <a:schemeClr val="accent1"/>
                </a:solidFill>
                <a:latin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587153167"/>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576649" y="1885841"/>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3" name="Metin kutusu 3">
            <a:extLst>
              <a:ext uri="{FF2B5EF4-FFF2-40B4-BE49-F238E27FC236}">
                <a16:creationId xmlns:a16="http://schemas.microsoft.com/office/drawing/2014/main" id="{D0B4C03A-F726-6F4E-A628-D9137330F3A0}"/>
              </a:ext>
            </a:extLst>
          </p:cNvPr>
          <p:cNvSpPr txBox="1"/>
          <p:nvPr/>
        </p:nvSpPr>
        <p:spPr>
          <a:xfrm>
            <a:off x="1817495" y="421061"/>
            <a:ext cx="5970737" cy="430887"/>
          </a:xfrm>
          <a:prstGeom prst="rect">
            <a:avLst/>
          </a:prstGeom>
          <a:noFill/>
        </p:spPr>
        <p:txBody>
          <a:bodyPr wrap="non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2200" dirty="0">
                <a:solidFill>
                  <a:srgbClr val="002060"/>
                </a:solidFill>
                <a:latin typeface="Arial Black" pitchFamily="34" charset="0"/>
              </a:rPr>
              <a:t>DERNEK </a:t>
            </a:r>
            <a:r>
              <a:rPr lang="tr-TR" sz="2200">
                <a:solidFill>
                  <a:srgbClr val="002060"/>
                </a:solidFill>
                <a:latin typeface="Arial Black" pitchFamily="34" charset="0"/>
              </a:rPr>
              <a:t>ŞUBE KURULUŞU (D.Y. Md7)</a:t>
            </a:r>
            <a:endParaRPr lang="tr-TR" sz="2200" dirty="0">
              <a:solidFill>
                <a:srgbClr val="002060"/>
              </a:solidFill>
              <a:latin typeface="Arial Black" pitchFamily="34" charset="0"/>
            </a:endParaRPr>
          </a:p>
        </p:txBody>
      </p:sp>
      <p:sp>
        <p:nvSpPr>
          <p:cNvPr id="4" name="3 Yuvarlatılmış Dikdörtgen"/>
          <p:cNvSpPr/>
          <p:nvPr/>
        </p:nvSpPr>
        <p:spPr>
          <a:xfrm>
            <a:off x="359229" y="1103971"/>
            <a:ext cx="11511641" cy="57540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tabLst>
                <a:tab pos="447675" algn="l"/>
              </a:tabLst>
            </a:pPr>
            <a:r>
              <a:rPr lang="tr-TR" b="1" dirty="0">
                <a:solidFill>
                  <a:schemeClr val="tx1"/>
                </a:solidFill>
              </a:rPr>
              <a:t>ŞUBE KURULUŞU</a:t>
            </a:r>
          </a:p>
          <a:p>
            <a:pPr marL="457200" indent="-457200">
              <a:tabLst>
                <a:tab pos="447675" algn="l"/>
              </a:tabLst>
            </a:pPr>
            <a:endParaRPr lang="tr-TR" b="1" dirty="0">
              <a:solidFill>
                <a:schemeClr val="tx1"/>
              </a:solidFill>
            </a:endParaRPr>
          </a:p>
          <a:p>
            <a:r>
              <a:rPr lang="tr-TR" u="sng" dirty="0">
                <a:solidFill>
                  <a:srgbClr val="FFC000"/>
                </a:solidFill>
              </a:rPr>
              <a:t>Tüzüklerinde şube açabileceği belirtilmiş dernekler</a:t>
            </a:r>
            <a:r>
              <a:rPr lang="tr-TR" dirty="0"/>
              <a:t>, genel kurullarınca yetki verilen yönetim kurullarının yetkili kılacakları </a:t>
            </a:r>
            <a:r>
              <a:rPr lang="tr-TR" u="sng" dirty="0">
                <a:solidFill>
                  <a:schemeClr val="tx1"/>
                </a:solidFill>
              </a:rPr>
              <a:t>en az üç kişinin</a:t>
            </a:r>
            <a:r>
              <a:rPr lang="tr-TR" dirty="0"/>
              <a:t> imzaladığı  Kuruluş Bildirimini (EK- 2) ve aşağıda belirtilen eklerini şubenin açılacağı yerin mülki idare amirliğine verirler.</a:t>
            </a:r>
          </a:p>
          <a:p>
            <a:endParaRPr lang="tr-TR" dirty="0"/>
          </a:p>
          <a:p>
            <a:r>
              <a:rPr lang="tr-TR" dirty="0"/>
              <a:t>1- Şube kurucuları arasında tüzel kişiliklerin bulunması halinde; bu tüzel kişilerin unvanı, yerleşim yeri ve kuruluşuna ait belgeler ile tüzel kişiliklerin organları tarafından yetkilendirilen gerçek kişi de belirtilmek kaydıyla bu konuda alınmış kararın </a:t>
            </a:r>
            <a:r>
              <a:rPr lang="tr-TR" u="sng" dirty="0"/>
              <a:t>örneği</a:t>
            </a:r>
            <a:r>
              <a:rPr lang="tr-TR" dirty="0"/>
              <a:t>,</a:t>
            </a:r>
          </a:p>
          <a:p>
            <a:endParaRPr lang="tr-TR" dirty="0"/>
          </a:p>
          <a:p>
            <a:r>
              <a:rPr lang="tr-TR" dirty="0"/>
              <a:t>2-Kurucular arasında yabancı uyruklular varsa, bunların Türkiye'de yerleşme hakkına sahip olduklarını gösterir belgelerin  </a:t>
            </a:r>
            <a:r>
              <a:rPr lang="tr-TR" u="sng" dirty="0"/>
              <a:t>örnekleri</a:t>
            </a:r>
            <a:r>
              <a:rPr lang="tr-TR" dirty="0"/>
              <a:t>,</a:t>
            </a:r>
          </a:p>
          <a:p>
            <a:endParaRPr lang="tr-TR" dirty="0"/>
          </a:p>
          <a:p>
            <a:r>
              <a:rPr lang="tr-TR" dirty="0"/>
              <a:t>3- Geçici yönetim kurulu üyeleri ile yazışma ve tebligatı almaya yetkili kişi veya kişilerin adı, soyadı, yerleşim yerlerini ve imzalarını belirten liste,</a:t>
            </a:r>
          </a:p>
          <a:p>
            <a:endParaRPr lang="tr-TR" dirty="0"/>
          </a:p>
          <a:p>
            <a:r>
              <a:rPr lang="tr-TR" dirty="0">
                <a:solidFill>
                  <a:schemeClr val="accent4"/>
                </a:solidFill>
              </a:rPr>
              <a:t>4- Şube açılması için yönetim kuruluna verilmiş yetkiyi gösteren genel kurul kararının  </a:t>
            </a:r>
            <a:r>
              <a:rPr lang="tr-TR" u="sng" dirty="0">
                <a:solidFill>
                  <a:schemeClr val="accent4"/>
                </a:solidFill>
              </a:rPr>
              <a:t>örneği</a:t>
            </a:r>
            <a:r>
              <a:rPr lang="tr-TR" dirty="0">
                <a:solidFill>
                  <a:schemeClr val="accent4"/>
                </a:solidFill>
              </a:rPr>
              <a:t>,</a:t>
            </a:r>
          </a:p>
          <a:p>
            <a:endParaRPr lang="tr-TR" dirty="0">
              <a:solidFill>
                <a:schemeClr val="accent4"/>
              </a:solidFill>
            </a:endParaRPr>
          </a:p>
          <a:p>
            <a:r>
              <a:rPr lang="tr-TR" dirty="0">
                <a:solidFill>
                  <a:schemeClr val="accent4"/>
                </a:solidFill>
              </a:rPr>
              <a:t>5- Kurucu olarak yetkilendirilmiş kişiler için alınmış dernek yönetim kurulu kararı </a:t>
            </a:r>
            <a:r>
              <a:rPr lang="tr-TR" u="sng" dirty="0">
                <a:solidFill>
                  <a:schemeClr val="accent4"/>
                </a:solidFill>
              </a:rPr>
              <a:t>örneği</a:t>
            </a:r>
            <a:r>
              <a:rPr lang="tr-TR" dirty="0">
                <a:solidFill>
                  <a:srgbClr val="FFC000"/>
                </a:solidFill>
              </a:rPr>
              <a:t>.</a:t>
            </a:r>
          </a:p>
        </p:txBody>
      </p:sp>
    </p:spTree>
    <p:extLst>
      <p:ext uri="{BB962C8B-B14F-4D97-AF65-F5344CB8AC3E}">
        <p14:creationId xmlns:p14="http://schemas.microsoft.com/office/powerpoint/2010/main" val="3732096509"/>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İçerik Yer Tutucusu">
            <a:extLst>
              <a:ext uri="{FF2B5EF4-FFF2-40B4-BE49-F238E27FC236}">
                <a16:creationId xmlns:a16="http://schemas.microsoft.com/office/drawing/2014/main" id="{6E7DD209-5C19-B44D-B00D-8C3B1262CF1D}"/>
              </a:ext>
            </a:extLst>
          </p:cNvPr>
          <p:cNvSpPr txBox="1">
            <a:spLocks/>
          </p:cNvSpPr>
          <p:nvPr/>
        </p:nvSpPr>
        <p:spPr>
          <a:xfrm>
            <a:off x="712191" y="2686892"/>
            <a:ext cx="10767620" cy="3893522"/>
          </a:xfrm>
          <a:prstGeom prst="rect">
            <a:avLst/>
          </a:prstGeom>
        </p:spPr>
        <p:txBody>
          <a:bodyPr>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a:p>
            <a:pPr marL="457200" indent="-457200">
              <a:buFont typeface="+mj-lt"/>
              <a:buAutoNum type="arabicPeriod"/>
              <a:tabLst>
                <a:tab pos="447675" algn="l"/>
              </a:tabLst>
            </a:pPr>
            <a:endParaRPr lang="tr-TR" sz="2000" b="1" dirty="0"/>
          </a:p>
        </p:txBody>
      </p:sp>
      <p:sp>
        <p:nvSpPr>
          <p:cNvPr id="3" name="Metin kutusu 3">
            <a:extLst>
              <a:ext uri="{FF2B5EF4-FFF2-40B4-BE49-F238E27FC236}">
                <a16:creationId xmlns:a16="http://schemas.microsoft.com/office/drawing/2014/main" id="{D0B4C03A-F726-6F4E-A628-D9137330F3A0}"/>
              </a:ext>
            </a:extLst>
          </p:cNvPr>
          <p:cNvSpPr txBox="1"/>
          <p:nvPr/>
        </p:nvSpPr>
        <p:spPr>
          <a:xfrm>
            <a:off x="1817495" y="421061"/>
            <a:ext cx="1502334" cy="430887"/>
          </a:xfrm>
          <a:prstGeom prst="rect">
            <a:avLst/>
          </a:prstGeom>
          <a:noFill/>
        </p:spPr>
        <p:txBody>
          <a:bodyPr wrap="none" rtlCol="0" anchor="ctr">
            <a:spAutoFit/>
          </a:bodyPr>
          <a:lstStyle>
            <a:defPPr>
              <a:defRPr lang="tr-TR"/>
            </a:defPPr>
            <a:lvl1pPr>
              <a:defRPr sz="24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2200" dirty="0">
                <a:solidFill>
                  <a:srgbClr val="002060"/>
                </a:solidFill>
                <a:latin typeface="Arial Black" pitchFamily="34" charset="0"/>
              </a:rPr>
              <a:t>DERNEK</a:t>
            </a:r>
          </a:p>
        </p:txBody>
      </p:sp>
      <p:sp>
        <p:nvSpPr>
          <p:cNvPr id="4" name="3 Yuvarlatılmış Dikdörtgen"/>
          <p:cNvSpPr/>
          <p:nvPr/>
        </p:nvSpPr>
        <p:spPr>
          <a:xfrm>
            <a:off x="318934" y="1328157"/>
            <a:ext cx="11511641" cy="56536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tabLst>
                <a:tab pos="447675" algn="l"/>
              </a:tabLst>
            </a:pPr>
            <a:endParaRPr lang="tr-TR" dirty="0"/>
          </a:p>
        </p:txBody>
      </p:sp>
      <p:sp>
        <p:nvSpPr>
          <p:cNvPr id="5" name="Dikdörtgen 4">
            <a:extLst>
              <a:ext uri="{FF2B5EF4-FFF2-40B4-BE49-F238E27FC236}">
                <a16:creationId xmlns:a16="http://schemas.microsoft.com/office/drawing/2014/main" id="{513C652E-B568-49C7-B0B4-5108EBF9A0DC}"/>
              </a:ext>
            </a:extLst>
          </p:cNvPr>
          <p:cNvSpPr/>
          <p:nvPr/>
        </p:nvSpPr>
        <p:spPr>
          <a:xfrm>
            <a:off x="4556198" y="3582914"/>
            <a:ext cx="3037115"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b="1" dirty="0">
                <a:solidFill>
                  <a:schemeClr val="tx1"/>
                </a:solidFill>
              </a:rPr>
              <a:t>Dernek</a:t>
            </a:r>
            <a:endParaRPr lang="tr-TR" sz="4000" b="1" dirty="0">
              <a:solidFill>
                <a:schemeClr val="tx1"/>
              </a:solidFill>
            </a:endParaRPr>
          </a:p>
        </p:txBody>
      </p:sp>
      <p:sp>
        <p:nvSpPr>
          <p:cNvPr id="6" name="Dikdörtgen 5">
            <a:extLst>
              <a:ext uri="{FF2B5EF4-FFF2-40B4-BE49-F238E27FC236}">
                <a16:creationId xmlns:a16="http://schemas.microsoft.com/office/drawing/2014/main" id="{DAF0046D-0FB4-484D-9339-703432F2DA7A}"/>
              </a:ext>
            </a:extLst>
          </p:cNvPr>
          <p:cNvSpPr/>
          <p:nvPr/>
        </p:nvSpPr>
        <p:spPr>
          <a:xfrm>
            <a:off x="2421393" y="4873929"/>
            <a:ext cx="2171700" cy="85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t>Şube</a:t>
            </a:r>
          </a:p>
          <a:p>
            <a:pPr algn="ctr"/>
            <a:r>
              <a:rPr lang="tr-TR"/>
              <a:t>(En Az 3 Gerçek ya da Tüzel kişi)</a:t>
            </a:r>
            <a:endParaRPr lang="tr-TR" dirty="0"/>
          </a:p>
        </p:txBody>
      </p:sp>
      <p:sp>
        <p:nvSpPr>
          <p:cNvPr id="7" name="Dikdörtgen 6">
            <a:extLst>
              <a:ext uri="{FF2B5EF4-FFF2-40B4-BE49-F238E27FC236}">
                <a16:creationId xmlns:a16="http://schemas.microsoft.com/office/drawing/2014/main" id="{A24A479D-B855-44EC-A782-B9403A2D5F44}"/>
              </a:ext>
            </a:extLst>
          </p:cNvPr>
          <p:cNvSpPr/>
          <p:nvPr/>
        </p:nvSpPr>
        <p:spPr>
          <a:xfrm>
            <a:off x="7243163" y="4857938"/>
            <a:ext cx="2171700" cy="873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t>Temsilcilik</a:t>
            </a:r>
          </a:p>
          <a:p>
            <a:pPr algn="ctr"/>
            <a:r>
              <a:rPr lang="tr-TR"/>
              <a:t>(1 Kişi)</a:t>
            </a:r>
            <a:endParaRPr lang="tr-TR" dirty="0"/>
          </a:p>
        </p:txBody>
      </p:sp>
      <p:sp>
        <p:nvSpPr>
          <p:cNvPr id="12" name="Ok: Aşağı 11">
            <a:extLst>
              <a:ext uri="{FF2B5EF4-FFF2-40B4-BE49-F238E27FC236}">
                <a16:creationId xmlns:a16="http://schemas.microsoft.com/office/drawing/2014/main" id="{BBC6A7F7-7542-4CAD-82C2-F20EE5B503E8}"/>
              </a:ext>
            </a:extLst>
          </p:cNvPr>
          <p:cNvSpPr/>
          <p:nvPr/>
        </p:nvSpPr>
        <p:spPr>
          <a:xfrm rot="2229929">
            <a:off x="4691015" y="4274764"/>
            <a:ext cx="228599" cy="6203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Ok: Aşağı 12">
            <a:extLst>
              <a:ext uri="{FF2B5EF4-FFF2-40B4-BE49-F238E27FC236}">
                <a16:creationId xmlns:a16="http://schemas.microsoft.com/office/drawing/2014/main" id="{AF040A0B-CB30-4839-89E0-7F961F2B6EA7}"/>
              </a:ext>
            </a:extLst>
          </p:cNvPr>
          <p:cNvSpPr/>
          <p:nvPr/>
        </p:nvSpPr>
        <p:spPr>
          <a:xfrm rot="19452697">
            <a:off x="6961502" y="4248277"/>
            <a:ext cx="228599" cy="6203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k: Aşağı 13">
            <a:extLst>
              <a:ext uri="{FF2B5EF4-FFF2-40B4-BE49-F238E27FC236}">
                <a16:creationId xmlns:a16="http://schemas.microsoft.com/office/drawing/2014/main" id="{ED175D10-5421-467D-A3B9-87AF723E7682}"/>
              </a:ext>
            </a:extLst>
          </p:cNvPr>
          <p:cNvSpPr/>
          <p:nvPr/>
        </p:nvSpPr>
        <p:spPr>
          <a:xfrm rot="10800000">
            <a:off x="5927272" y="3151267"/>
            <a:ext cx="337457" cy="4245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a:extLst>
              <a:ext uri="{FF2B5EF4-FFF2-40B4-BE49-F238E27FC236}">
                <a16:creationId xmlns:a16="http://schemas.microsoft.com/office/drawing/2014/main" id="{1B5CDC36-6C40-4E4D-9E19-3172E3E8B42D}"/>
              </a:ext>
            </a:extLst>
          </p:cNvPr>
          <p:cNvSpPr/>
          <p:nvPr/>
        </p:nvSpPr>
        <p:spPr>
          <a:xfrm>
            <a:off x="4556198" y="2467516"/>
            <a:ext cx="4052543"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chemeClr val="tx1"/>
                </a:solidFill>
              </a:rPr>
              <a:t>Federasyon</a:t>
            </a:r>
          </a:p>
          <a:p>
            <a:pPr algn="ctr"/>
            <a:r>
              <a:rPr lang="tr-TR" b="1" dirty="0">
                <a:solidFill>
                  <a:schemeClr val="tx1"/>
                </a:solidFill>
              </a:rPr>
              <a:t>(5 Dernek) </a:t>
            </a:r>
          </a:p>
        </p:txBody>
      </p:sp>
      <p:sp>
        <p:nvSpPr>
          <p:cNvPr id="16" name="Dikdörtgen 15">
            <a:extLst>
              <a:ext uri="{FF2B5EF4-FFF2-40B4-BE49-F238E27FC236}">
                <a16:creationId xmlns:a16="http://schemas.microsoft.com/office/drawing/2014/main" id="{3B8FCA5B-B7BE-403A-B83B-29601C87CF60}"/>
              </a:ext>
            </a:extLst>
          </p:cNvPr>
          <p:cNvSpPr/>
          <p:nvPr/>
        </p:nvSpPr>
        <p:spPr>
          <a:xfrm>
            <a:off x="4556198" y="1571494"/>
            <a:ext cx="5569109"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chemeClr val="tx1"/>
                </a:solidFill>
              </a:rPr>
              <a:t>Konfederasyon</a:t>
            </a:r>
          </a:p>
          <a:p>
            <a:pPr algn="ctr"/>
            <a:r>
              <a:rPr lang="tr-TR" b="1" dirty="0">
                <a:solidFill>
                  <a:schemeClr val="tx1"/>
                </a:solidFill>
              </a:rPr>
              <a:t>(3 Federasyon)</a:t>
            </a:r>
          </a:p>
        </p:txBody>
      </p:sp>
      <p:sp>
        <p:nvSpPr>
          <p:cNvPr id="17" name="Ok: Aşağı 12">
            <a:extLst>
              <a:ext uri="{FF2B5EF4-FFF2-40B4-BE49-F238E27FC236}">
                <a16:creationId xmlns:a16="http://schemas.microsoft.com/office/drawing/2014/main" id="{AF040A0B-CB30-4839-89E0-7F961F2B6EA7}"/>
              </a:ext>
            </a:extLst>
          </p:cNvPr>
          <p:cNvSpPr/>
          <p:nvPr/>
        </p:nvSpPr>
        <p:spPr>
          <a:xfrm>
            <a:off x="9016133" y="2340004"/>
            <a:ext cx="481556" cy="24716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Ok: Aşağı 12">
            <a:extLst>
              <a:ext uri="{FF2B5EF4-FFF2-40B4-BE49-F238E27FC236}">
                <a16:creationId xmlns:a16="http://schemas.microsoft.com/office/drawing/2014/main" id="{AF040A0B-CB30-4839-89E0-7F961F2B6EA7}"/>
              </a:ext>
            </a:extLst>
          </p:cNvPr>
          <p:cNvSpPr/>
          <p:nvPr/>
        </p:nvSpPr>
        <p:spPr>
          <a:xfrm>
            <a:off x="8305143" y="3135414"/>
            <a:ext cx="467593" cy="17155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054628235"/>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4294967295"/>
          </p:nvPr>
        </p:nvSpPr>
        <p:spPr/>
        <p:txBody>
          <a:bodyPr/>
          <a:lstStyle/>
          <a:p>
            <a:endParaRPr lang="tr-TR" dirty="0"/>
          </a:p>
          <a:p>
            <a:endParaRPr lang="tr-TR" dirty="0"/>
          </a:p>
        </p:txBody>
      </p:sp>
      <p:sp>
        <p:nvSpPr>
          <p:cNvPr id="5" name="Metin kutusu 4">
            <a:extLst>
              <a:ext uri="{FF2B5EF4-FFF2-40B4-BE49-F238E27FC236}">
                <a16:creationId xmlns:a16="http://schemas.microsoft.com/office/drawing/2014/main" id="{590F0A71-A024-904F-A948-4D1CC4D88059}"/>
              </a:ext>
            </a:extLst>
          </p:cNvPr>
          <p:cNvSpPr txBox="1"/>
          <p:nvPr/>
        </p:nvSpPr>
        <p:spPr>
          <a:xfrm>
            <a:off x="1962421" y="281092"/>
            <a:ext cx="6299836" cy="1323439"/>
          </a:xfrm>
          <a:prstGeom prst="rect">
            <a:avLst/>
          </a:prstGeom>
          <a:noFill/>
        </p:spPr>
        <p:txBody>
          <a:bodyPr wrap="square" rtlCol="0" anchor="ctr">
            <a:spAutoFit/>
          </a:bodyPr>
          <a:lstStyle/>
          <a:p>
            <a:r>
              <a:rPr lang="tr-TR" sz="2000" b="1" dirty="0"/>
              <a:t>DERNEKLERDE TUTULMASI </a:t>
            </a:r>
            <a:r>
              <a:rPr lang="tr-TR" sz="2000" b="1"/>
              <a:t>GEREKEN DEFTERLER</a:t>
            </a:r>
          </a:p>
          <a:p>
            <a:r>
              <a:rPr lang="tr-TR" sz="2000" b="1"/>
              <a:t>(D.Y. Md 31,32)</a:t>
            </a:r>
            <a:br>
              <a:rPr lang="tr-TR" sz="2000" b="1" dirty="0"/>
            </a:br>
            <a:endParaRPr lang="tr-TR" sz="2000" b="1" dirty="0">
              <a:solidFill>
                <a:srgbClr val="002060"/>
              </a:solidFill>
            </a:endParaRPr>
          </a:p>
          <a:p>
            <a:endParaRPr lang="tr-TR" sz="2000" b="1" dirty="0">
              <a:solidFill>
                <a:srgbClr val="002060"/>
              </a:solidFill>
              <a:latin typeface="Arial Black" pitchFamily="34" charset="0"/>
            </a:endParaRPr>
          </a:p>
        </p:txBody>
      </p:sp>
      <p:sp>
        <p:nvSpPr>
          <p:cNvPr id="7" name="6 Dikdörtgen"/>
          <p:cNvSpPr/>
          <p:nvPr/>
        </p:nvSpPr>
        <p:spPr>
          <a:xfrm>
            <a:off x="675503" y="1859340"/>
            <a:ext cx="10840994" cy="1200329"/>
          </a:xfrm>
          <a:prstGeom prst="rect">
            <a:avLst/>
          </a:prstGeom>
        </p:spPr>
        <p:txBody>
          <a:bodyPr wrap="square">
            <a:spAutoFit/>
          </a:bodyPr>
          <a:lstStyle/>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p:txBody>
      </p:sp>
      <p:sp>
        <p:nvSpPr>
          <p:cNvPr id="8" name="7 Yuvarlatılmış Dikdörtgen"/>
          <p:cNvSpPr/>
          <p:nvPr/>
        </p:nvSpPr>
        <p:spPr>
          <a:xfrm>
            <a:off x="0" y="1028700"/>
            <a:ext cx="12192000" cy="5829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dirty="0">
              <a:solidFill>
                <a:srgbClr val="002060"/>
              </a:solidFill>
            </a:endParaRPr>
          </a:p>
          <a:p>
            <a:pPr algn="ctr"/>
            <a:r>
              <a:rPr lang="tr-TR" sz="2000" b="1" dirty="0">
                <a:solidFill>
                  <a:srgbClr val="002060"/>
                </a:solidFill>
              </a:rPr>
              <a:t>DEFTER TUTMA ŞEKİLLERİ </a:t>
            </a:r>
          </a:p>
          <a:p>
            <a:endParaRPr lang="tr-TR" sz="2000" b="1" dirty="0">
              <a:solidFill>
                <a:srgbClr val="002060"/>
              </a:solidFill>
            </a:endParaRPr>
          </a:p>
          <a:p>
            <a:r>
              <a:rPr lang="tr-TR" sz="2000" b="1" dirty="0">
                <a:solidFill>
                  <a:srgbClr val="002060"/>
                </a:solidFill>
              </a:rPr>
              <a:t>1- Basit Usul (İşletme Hesabına Göre)</a:t>
            </a:r>
          </a:p>
          <a:p>
            <a:r>
              <a:rPr lang="tr-TR" sz="2000" dirty="0">
                <a:solidFill>
                  <a:schemeClr val="bg1"/>
                </a:solidFill>
              </a:rPr>
              <a:t>Karar Defter</a:t>
            </a:r>
          </a:p>
          <a:p>
            <a:r>
              <a:rPr lang="tr-TR" sz="2000" dirty="0">
                <a:solidFill>
                  <a:schemeClr val="bg1"/>
                </a:solidFill>
              </a:rPr>
              <a:t>Evrak Kayıt Defteri</a:t>
            </a:r>
          </a:p>
          <a:p>
            <a:r>
              <a:rPr lang="tr-TR" sz="2000" dirty="0">
                <a:solidFill>
                  <a:schemeClr val="bg1"/>
                </a:solidFill>
              </a:rPr>
              <a:t>İşletme Hesabı Defteri</a:t>
            </a:r>
          </a:p>
          <a:p>
            <a:r>
              <a:rPr lang="tr-TR" sz="2000" dirty="0">
                <a:solidFill>
                  <a:schemeClr val="bg1"/>
                </a:solidFill>
              </a:rPr>
              <a:t>Üye Kayıt Defteri</a:t>
            </a:r>
          </a:p>
          <a:p>
            <a:endParaRPr lang="tr-TR" sz="2000" b="1" dirty="0">
              <a:solidFill>
                <a:srgbClr val="002060"/>
              </a:solidFill>
            </a:endParaRPr>
          </a:p>
          <a:p>
            <a:r>
              <a:rPr lang="tr-TR" sz="2000" b="1" dirty="0">
                <a:solidFill>
                  <a:srgbClr val="002060"/>
                </a:solidFill>
              </a:rPr>
              <a:t>2- Bilanço Usulü</a:t>
            </a:r>
          </a:p>
          <a:p>
            <a:r>
              <a:rPr lang="tr-TR" b="1" dirty="0">
                <a:solidFill>
                  <a:schemeClr val="bg1"/>
                </a:solidFill>
              </a:rPr>
              <a:t>Karar Defter</a:t>
            </a:r>
          </a:p>
          <a:p>
            <a:r>
              <a:rPr lang="tr-TR" b="1" dirty="0">
                <a:solidFill>
                  <a:schemeClr val="bg1"/>
                </a:solidFill>
              </a:rPr>
              <a:t>Evrak Kayıt Defteri</a:t>
            </a:r>
          </a:p>
          <a:p>
            <a:r>
              <a:rPr lang="tr-TR" b="1" dirty="0">
                <a:solidFill>
                  <a:schemeClr val="bg1"/>
                </a:solidFill>
              </a:rPr>
              <a:t>Yevmiye Defteri</a:t>
            </a:r>
          </a:p>
          <a:p>
            <a:r>
              <a:rPr lang="tr-TR" b="1" dirty="0">
                <a:solidFill>
                  <a:schemeClr val="bg1"/>
                </a:solidFill>
              </a:rPr>
              <a:t>Üye Kayıt Defteri</a:t>
            </a:r>
          </a:p>
          <a:p>
            <a:pPr algn="ctr"/>
            <a:endParaRPr lang="tr-TR" dirty="0">
              <a:solidFill>
                <a:srgbClr val="002060"/>
              </a:solidFill>
            </a:endParaRPr>
          </a:p>
        </p:txBody>
      </p:sp>
    </p:spTree>
    <p:extLst>
      <p:ext uri="{BB962C8B-B14F-4D97-AF65-F5344CB8AC3E}">
        <p14:creationId xmlns:p14="http://schemas.microsoft.com/office/powerpoint/2010/main" val="4191130467"/>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4294967295"/>
          </p:nvPr>
        </p:nvSpPr>
        <p:spPr/>
        <p:txBody>
          <a:bodyPr/>
          <a:lstStyle/>
          <a:p>
            <a:endParaRPr lang="tr-TR" dirty="0"/>
          </a:p>
          <a:p>
            <a:endParaRPr lang="tr-TR" dirty="0"/>
          </a:p>
        </p:txBody>
      </p:sp>
      <p:sp>
        <p:nvSpPr>
          <p:cNvPr id="5" name="Metin kutusu 4">
            <a:extLst>
              <a:ext uri="{FF2B5EF4-FFF2-40B4-BE49-F238E27FC236}">
                <a16:creationId xmlns:a16="http://schemas.microsoft.com/office/drawing/2014/main" id="{590F0A71-A024-904F-A948-4D1CC4D88059}"/>
              </a:ext>
            </a:extLst>
          </p:cNvPr>
          <p:cNvSpPr txBox="1"/>
          <p:nvPr/>
        </p:nvSpPr>
        <p:spPr>
          <a:xfrm>
            <a:off x="1962421" y="434980"/>
            <a:ext cx="6913950" cy="1015663"/>
          </a:xfrm>
          <a:prstGeom prst="rect">
            <a:avLst/>
          </a:prstGeom>
          <a:noFill/>
        </p:spPr>
        <p:txBody>
          <a:bodyPr wrap="square" rtlCol="0" anchor="ctr">
            <a:spAutoFit/>
          </a:bodyPr>
          <a:lstStyle/>
          <a:p>
            <a:r>
              <a:rPr lang="tr-TR" sz="2000" b="1" dirty="0"/>
              <a:t>DERNEKLERDE TUTULMASI </a:t>
            </a:r>
            <a:r>
              <a:rPr lang="tr-TR" sz="2000" b="1"/>
              <a:t>GEREKEN DEFTERLER (D.Y. Md 31)</a:t>
            </a:r>
            <a:br>
              <a:rPr lang="tr-TR" sz="2000" b="1" dirty="0"/>
            </a:br>
            <a:endParaRPr lang="tr-TR" sz="2000" b="1" dirty="0">
              <a:solidFill>
                <a:srgbClr val="002060"/>
              </a:solidFill>
            </a:endParaRPr>
          </a:p>
          <a:p>
            <a:endParaRPr lang="tr-TR" sz="2000" b="1" dirty="0">
              <a:solidFill>
                <a:srgbClr val="002060"/>
              </a:solidFill>
              <a:latin typeface="Arial Black" pitchFamily="34" charset="0"/>
            </a:endParaRPr>
          </a:p>
        </p:txBody>
      </p:sp>
      <p:sp>
        <p:nvSpPr>
          <p:cNvPr id="7" name="6 Dikdörtgen"/>
          <p:cNvSpPr/>
          <p:nvPr/>
        </p:nvSpPr>
        <p:spPr>
          <a:xfrm>
            <a:off x="675503" y="1859340"/>
            <a:ext cx="10840994" cy="1200329"/>
          </a:xfrm>
          <a:prstGeom prst="rect">
            <a:avLst/>
          </a:prstGeom>
        </p:spPr>
        <p:txBody>
          <a:bodyPr wrap="square">
            <a:spAutoFit/>
          </a:bodyPr>
          <a:lstStyle/>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a:p>
            <a:pPr algn="just"/>
            <a:endParaRPr lang="tr-TR" dirty="0">
              <a:solidFill>
                <a:schemeClr val="tx2"/>
              </a:solidFill>
              <a:latin typeface="Arial Black" pitchFamily="34" charset="0"/>
            </a:endParaRPr>
          </a:p>
        </p:txBody>
      </p:sp>
      <p:sp>
        <p:nvSpPr>
          <p:cNvPr id="8" name="7 Yuvarlatılmış Dikdörtgen"/>
          <p:cNvSpPr/>
          <p:nvPr/>
        </p:nvSpPr>
        <p:spPr>
          <a:xfrm>
            <a:off x="0" y="1240971"/>
            <a:ext cx="12192000" cy="5617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rgbClr val="002060"/>
                </a:solidFill>
              </a:rPr>
              <a:t>1- BASİT USÜL DEFTER TUTMA</a:t>
            </a:r>
          </a:p>
          <a:p>
            <a:pPr algn="ctr"/>
            <a:endParaRPr lang="tr-TR" dirty="0">
              <a:solidFill>
                <a:srgbClr val="002060"/>
              </a:solidFill>
            </a:endParaRPr>
          </a:p>
          <a:p>
            <a:pPr marL="285750" indent="-285750" algn="just">
              <a:buFont typeface="Arial" panose="020B0604020202020204" pitchFamily="34" charset="0"/>
              <a:buChar char="•"/>
            </a:pPr>
            <a:r>
              <a:rPr lang="tr-TR" dirty="0"/>
              <a:t>Dernekler işletme hesabı esasına göre defter tutarlar.  </a:t>
            </a:r>
          </a:p>
          <a:p>
            <a:pPr algn="just"/>
            <a:endParaRPr lang="tr-TR" dirty="0"/>
          </a:p>
          <a:p>
            <a:pPr marL="285750" indent="-285750" algn="just">
              <a:buFont typeface="Arial" panose="020B0604020202020204" pitchFamily="34" charset="0"/>
              <a:buChar char="•"/>
            </a:pPr>
            <a:r>
              <a:rPr lang="tr-TR" dirty="0"/>
              <a:t>İşletme hesabı esasına göre defter tutan dernekler, belirtilen hadde bağlı </a:t>
            </a:r>
            <a:r>
              <a:rPr lang="tr-TR" dirty="0">
                <a:solidFill>
                  <a:schemeClr val="bg1"/>
                </a:solidFill>
              </a:rPr>
              <a:t>kalmaksızın</a:t>
            </a:r>
            <a:r>
              <a:rPr lang="tr-TR" dirty="0">
                <a:solidFill>
                  <a:schemeClr val="tx1"/>
                </a:solidFill>
              </a:rPr>
              <a:t> (2024 yılı için 7.216.995,00 TL) </a:t>
            </a:r>
            <a:r>
              <a:rPr lang="tr-TR" dirty="0"/>
              <a:t>yönetim kurulu kararı ile bilanço esasına göre defter </a:t>
            </a:r>
            <a:r>
              <a:rPr lang="tr-TR" u="sng" dirty="0"/>
              <a:t>tutabilirler. </a:t>
            </a:r>
          </a:p>
          <a:p>
            <a:pPr algn="just"/>
            <a:endParaRPr lang="tr-TR" u="sng" dirty="0"/>
          </a:p>
          <a:p>
            <a:pPr marL="285750" indent="-285750" algn="just">
              <a:buFont typeface="Arial" panose="020B0604020202020204" pitchFamily="34" charset="0"/>
              <a:buChar char="•"/>
            </a:pPr>
            <a:r>
              <a:rPr lang="tr-TR" u="sng" dirty="0"/>
              <a:t>Bilanço esasına geçen dernekler</a:t>
            </a:r>
            <a:r>
              <a:rPr lang="tr-TR" dirty="0"/>
              <a:t>, üst üste iki hesap döneminde belirtilen haddin altına düşerlerse, takip eden yıldan itibaren işletme hesabı esasına </a:t>
            </a:r>
            <a:r>
              <a:rPr lang="tr-TR" u="sng" dirty="0"/>
              <a:t>dönebilirler</a:t>
            </a:r>
            <a:r>
              <a:rPr lang="tr-TR" dirty="0"/>
              <a:t>.</a:t>
            </a:r>
          </a:p>
          <a:p>
            <a:endParaRPr lang="tr-TR" dirty="0"/>
          </a:p>
          <a:p>
            <a:pPr marL="342900" indent="-342900">
              <a:buAutoNum type="arabicParenR"/>
            </a:pPr>
            <a:r>
              <a:rPr lang="tr-TR" dirty="0"/>
              <a:t>Karar Defteri  		</a:t>
            </a:r>
          </a:p>
          <a:p>
            <a:pPr marL="342900" indent="-342900">
              <a:buFontTx/>
              <a:buAutoNum type="arabicParenR"/>
            </a:pPr>
            <a:r>
              <a:rPr lang="tr-TR" dirty="0"/>
              <a:t>Evrak Kayıt Defteri	</a:t>
            </a:r>
          </a:p>
          <a:p>
            <a:pPr marL="342900" indent="-342900">
              <a:buFontTx/>
              <a:buAutoNum type="arabicParenR"/>
            </a:pPr>
            <a:r>
              <a:rPr lang="tr-TR" dirty="0"/>
              <a:t>İşletme Hesabı Defteri	</a:t>
            </a:r>
          </a:p>
          <a:p>
            <a:pPr marL="342900" indent="-342900">
              <a:buFontTx/>
              <a:buAutoNum type="arabicParenR"/>
            </a:pPr>
            <a:r>
              <a:rPr lang="tr-TR" dirty="0"/>
              <a:t>Üye Kayıt Defteri 	</a:t>
            </a:r>
            <a:endParaRPr lang="tr-TR" dirty="0">
              <a:solidFill>
                <a:srgbClr val="002060"/>
              </a:solidFill>
            </a:endParaRPr>
          </a:p>
          <a:p>
            <a:pPr algn="ctr"/>
            <a:endParaRPr lang="tr-TR" dirty="0">
              <a:solidFill>
                <a:srgbClr val="002060"/>
              </a:solidFill>
            </a:endParaRPr>
          </a:p>
        </p:txBody>
      </p:sp>
    </p:spTree>
    <p:extLst>
      <p:ext uri="{BB962C8B-B14F-4D97-AF65-F5344CB8AC3E}">
        <p14:creationId xmlns:p14="http://schemas.microsoft.com/office/powerpoint/2010/main" val="3406754287"/>
      </p:ext>
    </p:extLst>
  </p:cSld>
  <p:clrMapOvr>
    <a:masterClrMapping/>
  </p:clrMapOvr>
  <p:transition spd="slow">
    <p:wipe dir="r"/>
  </p:transition>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12461</TotalTime>
  <Words>4346</Words>
  <Application>Microsoft Office PowerPoint</Application>
  <PresentationFormat>Geniş ekran</PresentationFormat>
  <Paragraphs>803</Paragraphs>
  <Slides>51</Slides>
  <Notes>21</Notes>
  <HiddenSlides>0</HiddenSlides>
  <MMClips>1</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51</vt:i4>
      </vt:variant>
    </vt:vector>
  </HeadingPairs>
  <TitlesOfParts>
    <vt:vector size="59" baseType="lpstr">
      <vt:lpstr>Microsoft YaHei</vt:lpstr>
      <vt:lpstr>Arial</vt:lpstr>
      <vt:lpstr>Arial Black</vt:lpstr>
      <vt:lpstr>Calibri</vt:lpstr>
      <vt:lpstr>Calibri Light</vt:lpstr>
      <vt:lpstr>Roboto</vt:lpstr>
      <vt:lpstr>Times New Roman</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Özgür AKGÜL</dc:creator>
  <cp:lastModifiedBy>Fatih AYDIN</cp:lastModifiedBy>
  <cp:revision>417</cp:revision>
  <dcterms:created xsi:type="dcterms:W3CDTF">2022-01-11T06:56:28Z</dcterms:created>
  <dcterms:modified xsi:type="dcterms:W3CDTF">2024-04-29T06:30:43Z</dcterms:modified>
</cp:coreProperties>
</file>