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377" r:id="rId3"/>
    <p:sldId id="390" r:id="rId4"/>
    <p:sldId id="391" r:id="rId5"/>
    <p:sldId id="392" r:id="rId6"/>
    <p:sldId id="394" r:id="rId7"/>
    <p:sldId id="405" r:id="rId8"/>
    <p:sldId id="395" r:id="rId9"/>
    <p:sldId id="410" r:id="rId10"/>
    <p:sldId id="375" r:id="rId11"/>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4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CBE2C2-C580-430C-A845-1E651F4B4281}" type="datetimeFigureOut">
              <a:rPr lang="tr-TR" smtClean="0"/>
              <a:t>25.04.2024</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8D446A-EA82-4520-BEAD-2B37CDC063BA}" type="slidenum">
              <a:rPr lang="tr-TR" smtClean="0"/>
              <a:t>‹#›</a:t>
            </a:fld>
            <a:endParaRPr lang="tr-TR"/>
          </a:p>
        </p:txBody>
      </p:sp>
    </p:spTree>
    <p:extLst>
      <p:ext uri="{BB962C8B-B14F-4D97-AF65-F5344CB8AC3E}">
        <p14:creationId xmlns:p14="http://schemas.microsoft.com/office/powerpoint/2010/main" val="23699293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p:cNvSpPr>
            <a:spLocks noGrp="1"/>
          </p:cNvSpPr>
          <p:nvPr>
            <p:ph type="dt" sz="half" idx="10"/>
          </p:nvPr>
        </p:nvSpPr>
        <p:spPr/>
        <p:txBody>
          <a:bodyPr/>
          <a:lstStyle/>
          <a:p>
            <a:fld id="{664F552A-926E-44E9-A1B0-37E38734198B}" type="datetimeFigureOut">
              <a:rPr lang="tr-TR" smtClean="0"/>
              <a:t>25.04.2024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5958209-2B52-4DB3-9D2F-944C46168A89}" type="slidenum">
              <a:rPr lang="tr-TR" smtClean="0"/>
              <a:t>‹#›</a:t>
            </a:fld>
            <a:endParaRPr lang="tr-TR"/>
          </a:p>
        </p:txBody>
      </p:sp>
    </p:spTree>
    <p:extLst>
      <p:ext uri="{BB962C8B-B14F-4D97-AF65-F5344CB8AC3E}">
        <p14:creationId xmlns:p14="http://schemas.microsoft.com/office/powerpoint/2010/main" val="40852086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664F552A-926E-44E9-A1B0-37E38734198B}" type="datetimeFigureOut">
              <a:rPr lang="tr-TR" smtClean="0"/>
              <a:t>25.04.2024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5958209-2B52-4DB3-9D2F-944C46168A89}" type="slidenum">
              <a:rPr lang="tr-TR" smtClean="0"/>
              <a:t>‹#›</a:t>
            </a:fld>
            <a:endParaRPr lang="tr-TR"/>
          </a:p>
        </p:txBody>
      </p:sp>
    </p:spTree>
    <p:extLst>
      <p:ext uri="{BB962C8B-B14F-4D97-AF65-F5344CB8AC3E}">
        <p14:creationId xmlns:p14="http://schemas.microsoft.com/office/powerpoint/2010/main" val="23087978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664F552A-926E-44E9-A1B0-37E38734198B}" type="datetimeFigureOut">
              <a:rPr lang="tr-TR" smtClean="0"/>
              <a:t>25.04.2024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5958209-2B52-4DB3-9D2F-944C46168A89}" type="slidenum">
              <a:rPr lang="tr-TR" smtClean="0"/>
              <a:t>‹#›</a:t>
            </a:fld>
            <a:endParaRPr lang="tr-TR"/>
          </a:p>
        </p:txBody>
      </p:sp>
    </p:spTree>
    <p:extLst>
      <p:ext uri="{BB962C8B-B14F-4D97-AF65-F5344CB8AC3E}">
        <p14:creationId xmlns:p14="http://schemas.microsoft.com/office/powerpoint/2010/main" val="28509277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Başlık ve İçerik">
    <p:spTree>
      <p:nvGrpSpPr>
        <p:cNvPr id="1" name=""/>
        <p:cNvGrpSpPr/>
        <p:nvPr/>
      </p:nvGrpSpPr>
      <p:grpSpPr>
        <a:xfrm>
          <a:off x="0" y="0"/>
          <a:ext cx="0" cy="0"/>
          <a:chOff x="0" y="0"/>
          <a:chExt cx="0" cy="0"/>
        </a:xfrm>
      </p:grpSpPr>
      <p:pic>
        <p:nvPicPr>
          <p:cNvPr id="9" name="Resim 8">
            <a:extLst>
              <a:ext uri="{FF2B5EF4-FFF2-40B4-BE49-F238E27FC236}">
                <a16:creationId xmlns:a16="http://schemas.microsoft.com/office/drawing/2014/main" id="{D61B44CF-8D29-7840-B548-80D3CFBF4A55}"/>
              </a:ext>
            </a:extLst>
          </p:cNvPr>
          <p:cNvPicPr>
            <a:picLocks noChangeAspect="1"/>
          </p:cNvPicPr>
          <p:nvPr userDrawn="1"/>
        </p:nvPicPr>
        <p:blipFill>
          <a:blip r:embed="rId2"/>
          <a:stretch>
            <a:fillRect/>
          </a:stretch>
        </p:blipFill>
        <p:spPr>
          <a:xfrm>
            <a:off x="564160" y="103809"/>
            <a:ext cx="1057532" cy="1057532"/>
          </a:xfrm>
          <a:prstGeom prst="rect">
            <a:avLst/>
          </a:prstGeom>
        </p:spPr>
      </p:pic>
      <p:sp>
        <p:nvSpPr>
          <p:cNvPr id="12" name="Dikdörtgen 16">
            <a:extLst>
              <a:ext uri="{FF2B5EF4-FFF2-40B4-BE49-F238E27FC236}">
                <a16:creationId xmlns:a16="http://schemas.microsoft.com/office/drawing/2014/main" id="{45800FF4-B7E6-AA47-9E5D-50276249FD60}"/>
              </a:ext>
            </a:extLst>
          </p:cNvPr>
          <p:cNvSpPr/>
          <p:nvPr userDrawn="1"/>
        </p:nvSpPr>
        <p:spPr>
          <a:xfrm>
            <a:off x="-1" y="430461"/>
            <a:ext cx="8180205" cy="618799"/>
          </a:xfrm>
          <a:custGeom>
            <a:avLst/>
            <a:gdLst>
              <a:gd name="connsiteX0" fmla="*/ 0 w 10002130"/>
              <a:gd name="connsiteY0" fmla="*/ 0 h 618799"/>
              <a:gd name="connsiteX1" fmla="*/ 10002130 w 10002130"/>
              <a:gd name="connsiteY1" fmla="*/ 0 h 618799"/>
              <a:gd name="connsiteX2" fmla="*/ 10002130 w 10002130"/>
              <a:gd name="connsiteY2" fmla="*/ 618799 h 618799"/>
              <a:gd name="connsiteX3" fmla="*/ 0 w 10002130"/>
              <a:gd name="connsiteY3" fmla="*/ 618799 h 618799"/>
              <a:gd name="connsiteX4" fmla="*/ 0 w 10002130"/>
              <a:gd name="connsiteY4" fmla="*/ 0 h 618799"/>
              <a:gd name="connsiteX0" fmla="*/ 0 w 10002130"/>
              <a:gd name="connsiteY0" fmla="*/ 0 h 618799"/>
              <a:gd name="connsiteX1" fmla="*/ 9495693 w 10002130"/>
              <a:gd name="connsiteY1" fmla="*/ 14068 h 618799"/>
              <a:gd name="connsiteX2" fmla="*/ 10002130 w 10002130"/>
              <a:gd name="connsiteY2" fmla="*/ 618799 h 618799"/>
              <a:gd name="connsiteX3" fmla="*/ 0 w 10002130"/>
              <a:gd name="connsiteY3" fmla="*/ 618799 h 618799"/>
              <a:gd name="connsiteX4" fmla="*/ 0 w 10002130"/>
              <a:gd name="connsiteY4" fmla="*/ 0 h 618799"/>
              <a:gd name="connsiteX0" fmla="*/ 0 w 10002130"/>
              <a:gd name="connsiteY0" fmla="*/ 0 h 618799"/>
              <a:gd name="connsiteX1" fmla="*/ 9184103 w 10002130"/>
              <a:gd name="connsiteY1" fmla="*/ 14068 h 618799"/>
              <a:gd name="connsiteX2" fmla="*/ 10002130 w 10002130"/>
              <a:gd name="connsiteY2" fmla="*/ 618799 h 618799"/>
              <a:gd name="connsiteX3" fmla="*/ 0 w 10002130"/>
              <a:gd name="connsiteY3" fmla="*/ 618799 h 618799"/>
              <a:gd name="connsiteX4" fmla="*/ 0 w 10002130"/>
              <a:gd name="connsiteY4" fmla="*/ 0 h 6187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2130" h="618799">
                <a:moveTo>
                  <a:pt x="0" y="0"/>
                </a:moveTo>
                <a:lnTo>
                  <a:pt x="9184103" y="14068"/>
                </a:lnTo>
                <a:lnTo>
                  <a:pt x="10002130" y="618799"/>
                </a:lnTo>
                <a:lnTo>
                  <a:pt x="0" y="618799"/>
                </a:lnTo>
                <a:lnTo>
                  <a:pt x="0" y="0"/>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13" name="Dikdörtgen 4">
            <a:extLst>
              <a:ext uri="{FF2B5EF4-FFF2-40B4-BE49-F238E27FC236}">
                <a16:creationId xmlns:a16="http://schemas.microsoft.com/office/drawing/2014/main" id="{33BA2B2E-3D97-934A-B4FB-1287DFFEF4DE}"/>
              </a:ext>
            </a:extLst>
          </p:cNvPr>
          <p:cNvSpPr/>
          <p:nvPr userDrawn="1"/>
        </p:nvSpPr>
        <p:spPr>
          <a:xfrm>
            <a:off x="-1" y="307165"/>
            <a:ext cx="8971613" cy="618799"/>
          </a:xfrm>
          <a:custGeom>
            <a:avLst/>
            <a:gdLst>
              <a:gd name="connsiteX0" fmla="*/ 0 w 8971613"/>
              <a:gd name="connsiteY0" fmla="*/ 0 h 618799"/>
              <a:gd name="connsiteX1" fmla="*/ 8971613 w 8971613"/>
              <a:gd name="connsiteY1" fmla="*/ 0 h 618799"/>
              <a:gd name="connsiteX2" fmla="*/ 8971613 w 8971613"/>
              <a:gd name="connsiteY2" fmla="*/ 618799 h 618799"/>
              <a:gd name="connsiteX3" fmla="*/ 0 w 8971613"/>
              <a:gd name="connsiteY3" fmla="*/ 618799 h 618799"/>
              <a:gd name="connsiteX4" fmla="*/ 0 w 8971613"/>
              <a:gd name="connsiteY4" fmla="*/ 0 h 618799"/>
              <a:gd name="connsiteX0" fmla="*/ 0 w 8971613"/>
              <a:gd name="connsiteY0" fmla="*/ 0 h 618799"/>
              <a:gd name="connsiteX1" fmla="*/ 8559384 w 8971613"/>
              <a:gd name="connsiteY1" fmla="*/ 7495 h 618799"/>
              <a:gd name="connsiteX2" fmla="*/ 8971613 w 8971613"/>
              <a:gd name="connsiteY2" fmla="*/ 618799 h 618799"/>
              <a:gd name="connsiteX3" fmla="*/ 0 w 8971613"/>
              <a:gd name="connsiteY3" fmla="*/ 618799 h 618799"/>
              <a:gd name="connsiteX4" fmla="*/ 0 w 8971613"/>
              <a:gd name="connsiteY4" fmla="*/ 0 h 6187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71613" h="618799">
                <a:moveTo>
                  <a:pt x="0" y="0"/>
                </a:moveTo>
                <a:lnTo>
                  <a:pt x="8559384" y="7495"/>
                </a:lnTo>
                <a:lnTo>
                  <a:pt x="8971613" y="618799"/>
                </a:lnTo>
                <a:lnTo>
                  <a:pt x="0" y="618799"/>
                </a:lnTo>
                <a:lnTo>
                  <a:pt x="0" y="0"/>
                </a:ln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4" name="Dikdörtgen 13">
            <a:extLst>
              <a:ext uri="{FF2B5EF4-FFF2-40B4-BE49-F238E27FC236}">
                <a16:creationId xmlns:a16="http://schemas.microsoft.com/office/drawing/2014/main" id="{10123171-4C8F-DE45-84D1-EA48FF1134C3}"/>
              </a:ext>
            </a:extLst>
          </p:cNvPr>
          <p:cNvSpPr/>
          <p:nvPr userDrawn="1"/>
        </p:nvSpPr>
        <p:spPr>
          <a:xfrm>
            <a:off x="462582" y="-142406"/>
            <a:ext cx="1260689" cy="1383378"/>
          </a:xfrm>
          <a:prstGeom prst="rect">
            <a:avLst/>
          </a:prstGeom>
          <a:solidFill>
            <a:srgbClr val="002060"/>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FF0000"/>
              </a:solidFill>
            </a:endParaRPr>
          </a:p>
        </p:txBody>
      </p:sp>
      <p:pic>
        <p:nvPicPr>
          <p:cNvPr id="15" name="Resim 14">
            <a:extLst>
              <a:ext uri="{FF2B5EF4-FFF2-40B4-BE49-F238E27FC236}">
                <a16:creationId xmlns:a16="http://schemas.microsoft.com/office/drawing/2014/main" id="{D2656398-48BC-7845-9271-900D3B9EB19D}"/>
              </a:ext>
            </a:extLst>
          </p:cNvPr>
          <p:cNvPicPr>
            <a:picLocks noChangeAspect="1"/>
          </p:cNvPicPr>
          <p:nvPr userDrawn="1"/>
        </p:nvPicPr>
        <p:blipFill>
          <a:blip r:embed="rId2"/>
          <a:stretch>
            <a:fillRect/>
          </a:stretch>
        </p:blipFill>
        <p:spPr>
          <a:xfrm>
            <a:off x="564160" y="103809"/>
            <a:ext cx="1057532" cy="1057532"/>
          </a:xfrm>
          <a:prstGeom prst="rect">
            <a:avLst/>
          </a:prstGeom>
        </p:spPr>
      </p:pic>
      <p:pic>
        <p:nvPicPr>
          <p:cNvPr id="17" name="Resim 16">
            <a:extLst>
              <a:ext uri="{FF2B5EF4-FFF2-40B4-BE49-F238E27FC236}">
                <a16:creationId xmlns:a16="http://schemas.microsoft.com/office/drawing/2014/main" id="{3B18E76B-AD00-0443-8848-01997736A62D}"/>
              </a:ext>
            </a:extLst>
          </p:cNvPr>
          <p:cNvPicPr>
            <a:picLocks noChangeAspect="1"/>
          </p:cNvPicPr>
          <p:nvPr userDrawn="1"/>
        </p:nvPicPr>
        <p:blipFill>
          <a:blip r:embed="rId3"/>
          <a:stretch>
            <a:fillRect/>
          </a:stretch>
        </p:blipFill>
        <p:spPr>
          <a:xfrm>
            <a:off x="9173697" y="212439"/>
            <a:ext cx="2488651" cy="773598"/>
          </a:xfrm>
          <a:prstGeom prst="rect">
            <a:avLst/>
          </a:prstGeom>
        </p:spPr>
      </p:pic>
    </p:spTree>
    <p:extLst>
      <p:ext uri="{BB962C8B-B14F-4D97-AF65-F5344CB8AC3E}">
        <p14:creationId xmlns:p14="http://schemas.microsoft.com/office/powerpoint/2010/main" val="26088178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664F552A-926E-44E9-A1B0-37E38734198B}" type="datetimeFigureOut">
              <a:rPr lang="tr-TR" smtClean="0"/>
              <a:t>25.04.2024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5958209-2B52-4DB3-9D2F-944C46168A89}" type="slidenum">
              <a:rPr lang="tr-TR" smtClean="0"/>
              <a:t>‹#›</a:t>
            </a:fld>
            <a:endParaRPr lang="tr-TR"/>
          </a:p>
        </p:txBody>
      </p:sp>
    </p:spTree>
    <p:extLst>
      <p:ext uri="{BB962C8B-B14F-4D97-AF65-F5344CB8AC3E}">
        <p14:creationId xmlns:p14="http://schemas.microsoft.com/office/powerpoint/2010/main" val="592759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a:t>
            </a:r>
          </a:p>
        </p:txBody>
      </p:sp>
      <p:sp>
        <p:nvSpPr>
          <p:cNvPr id="4" name="Veri Yer Tutucusu 3"/>
          <p:cNvSpPr>
            <a:spLocks noGrp="1"/>
          </p:cNvSpPr>
          <p:nvPr>
            <p:ph type="dt" sz="half" idx="10"/>
          </p:nvPr>
        </p:nvSpPr>
        <p:spPr/>
        <p:txBody>
          <a:bodyPr/>
          <a:lstStyle/>
          <a:p>
            <a:fld id="{664F552A-926E-44E9-A1B0-37E38734198B}" type="datetimeFigureOut">
              <a:rPr lang="tr-TR" smtClean="0"/>
              <a:t>25.04.2024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5958209-2B52-4DB3-9D2F-944C46168A89}" type="slidenum">
              <a:rPr lang="tr-TR" smtClean="0"/>
              <a:t>‹#›</a:t>
            </a:fld>
            <a:endParaRPr lang="tr-TR"/>
          </a:p>
        </p:txBody>
      </p:sp>
    </p:spTree>
    <p:extLst>
      <p:ext uri="{BB962C8B-B14F-4D97-AF65-F5344CB8AC3E}">
        <p14:creationId xmlns:p14="http://schemas.microsoft.com/office/powerpoint/2010/main" val="27676243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664F552A-926E-44E9-A1B0-37E38734198B}" type="datetimeFigureOut">
              <a:rPr lang="tr-TR" smtClean="0"/>
              <a:t>25.04.2024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45958209-2B52-4DB3-9D2F-944C46168A89}" type="slidenum">
              <a:rPr lang="tr-TR" smtClean="0"/>
              <a:t>‹#›</a:t>
            </a:fld>
            <a:endParaRPr lang="tr-TR"/>
          </a:p>
        </p:txBody>
      </p:sp>
    </p:spTree>
    <p:extLst>
      <p:ext uri="{BB962C8B-B14F-4D97-AF65-F5344CB8AC3E}">
        <p14:creationId xmlns:p14="http://schemas.microsoft.com/office/powerpoint/2010/main" val="28509350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a:t>Asıl başlık stili için tıklatın</a:t>
            </a: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664F552A-926E-44E9-A1B0-37E38734198B}" type="datetimeFigureOut">
              <a:rPr lang="tr-TR" smtClean="0"/>
              <a:t>25.04.2024</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45958209-2B52-4DB3-9D2F-944C46168A89}" type="slidenum">
              <a:rPr lang="tr-TR" smtClean="0"/>
              <a:t>‹#›</a:t>
            </a:fld>
            <a:endParaRPr lang="tr-TR"/>
          </a:p>
        </p:txBody>
      </p:sp>
    </p:spTree>
    <p:extLst>
      <p:ext uri="{BB962C8B-B14F-4D97-AF65-F5344CB8AC3E}">
        <p14:creationId xmlns:p14="http://schemas.microsoft.com/office/powerpoint/2010/main" val="7197582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664F552A-926E-44E9-A1B0-37E38734198B}" type="datetimeFigureOut">
              <a:rPr lang="tr-TR" smtClean="0"/>
              <a:t>25.04.2024</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45958209-2B52-4DB3-9D2F-944C46168A89}" type="slidenum">
              <a:rPr lang="tr-TR" smtClean="0"/>
              <a:t>‹#›</a:t>
            </a:fld>
            <a:endParaRPr lang="tr-TR"/>
          </a:p>
        </p:txBody>
      </p:sp>
    </p:spTree>
    <p:extLst>
      <p:ext uri="{BB962C8B-B14F-4D97-AF65-F5344CB8AC3E}">
        <p14:creationId xmlns:p14="http://schemas.microsoft.com/office/powerpoint/2010/main" val="19381763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664F552A-926E-44E9-A1B0-37E38734198B}" type="datetimeFigureOut">
              <a:rPr lang="tr-TR" smtClean="0"/>
              <a:t>25.04.2024</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45958209-2B52-4DB3-9D2F-944C46168A89}" type="slidenum">
              <a:rPr lang="tr-TR" smtClean="0"/>
              <a:t>‹#›</a:t>
            </a:fld>
            <a:endParaRPr lang="tr-TR"/>
          </a:p>
        </p:txBody>
      </p:sp>
    </p:spTree>
    <p:extLst>
      <p:ext uri="{BB962C8B-B14F-4D97-AF65-F5344CB8AC3E}">
        <p14:creationId xmlns:p14="http://schemas.microsoft.com/office/powerpoint/2010/main" val="1700987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664F552A-926E-44E9-A1B0-37E38734198B}" type="datetimeFigureOut">
              <a:rPr lang="tr-TR" smtClean="0"/>
              <a:t>25.04.2024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45958209-2B52-4DB3-9D2F-944C46168A89}" type="slidenum">
              <a:rPr lang="tr-TR" smtClean="0"/>
              <a:t>‹#›</a:t>
            </a:fld>
            <a:endParaRPr lang="tr-TR"/>
          </a:p>
        </p:txBody>
      </p:sp>
    </p:spTree>
    <p:extLst>
      <p:ext uri="{BB962C8B-B14F-4D97-AF65-F5344CB8AC3E}">
        <p14:creationId xmlns:p14="http://schemas.microsoft.com/office/powerpoint/2010/main" val="28741564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664F552A-926E-44E9-A1B0-37E38734198B}" type="datetimeFigureOut">
              <a:rPr lang="tr-TR" smtClean="0"/>
              <a:t>25.04.2024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45958209-2B52-4DB3-9D2F-944C46168A89}" type="slidenum">
              <a:rPr lang="tr-TR" smtClean="0"/>
              <a:t>‹#›</a:t>
            </a:fld>
            <a:endParaRPr lang="tr-TR"/>
          </a:p>
        </p:txBody>
      </p:sp>
    </p:spTree>
    <p:extLst>
      <p:ext uri="{BB962C8B-B14F-4D97-AF65-F5344CB8AC3E}">
        <p14:creationId xmlns:p14="http://schemas.microsoft.com/office/powerpoint/2010/main" val="403631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4F552A-926E-44E9-A1B0-37E38734198B}" type="datetimeFigureOut">
              <a:rPr lang="tr-TR" smtClean="0"/>
              <a:t>25.04.2024</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958209-2B52-4DB3-9D2F-944C46168A89}" type="slidenum">
              <a:rPr lang="tr-TR" smtClean="0"/>
              <a:t>‹#›</a:t>
            </a:fld>
            <a:endParaRPr lang="tr-TR"/>
          </a:p>
        </p:txBody>
      </p:sp>
    </p:spTree>
    <p:extLst>
      <p:ext uri="{BB962C8B-B14F-4D97-AF65-F5344CB8AC3E}">
        <p14:creationId xmlns:p14="http://schemas.microsoft.com/office/powerpoint/2010/main" val="18295666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sso.dernekler.gov.tr/" TargetMode="Externa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hyperlink" Target="https://siviltoplum.gov.tr/sivil-toplum-kuru+luslarina-saglanan-proje-destek-linkleri" TargetMode="External"/><Relationship Id="rId2" Type="http://schemas.openxmlformats.org/officeDocument/2006/relationships/hyperlink" Target="https://www.siviltoplum.gov.tr/proje-destek-sistemi-prodes" TargetMode="External"/><Relationship Id="rId1" Type="http://schemas.openxmlformats.org/officeDocument/2006/relationships/slideLayout" Target="../slideLayouts/slideLayout12.xml"/><Relationship Id="rId5" Type="http://schemas.openxmlformats.org/officeDocument/2006/relationships/image" Target="../media/image7.jpg"/><Relationship Id="rId4" Type="http://schemas.openxmlformats.org/officeDocument/2006/relationships/hyperlink" Target="https://www.siviltoplum.gov.tr/kurumlar/siviltoplum.gov.tr/Projeler/Prodes/ProjeBasvuruEgitimi.mp4"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kdörtgen 5">
            <a:extLst>
              <a:ext uri="{FF2B5EF4-FFF2-40B4-BE49-F238E27FC236}">
                <a16:creationId xmlns:a16="http://schemas.microsoft.com/office/drawing/2014/main" id="{E861BE0B-1FC2-BB4C-9589-E60D2902F688}"/>
              </a:ext>
            </a:extLst>
          </p:cNvPr>
          <p:cNvSpPr/>
          <p:nvPr/>
        </p:nvSpPr>
        <p:spPr>
          <a:xfrm>
            <a:off x="0" y="0"/>
            <a:ext cx="12192000" cy="685800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7" name="Dikdörtgen 6">
            <a:extLst>
              <a:ext uri="{FF2B5EF4-FFF2-40B4-BE49-F238E27FC236}">
                <a16:creationId xmlns:a16="http://schemas.microsoft.com/office/drawing/2014/main" id="{CD3FDA17-0166-7E48-9381-D02E0BF6EE0C}"/>
              </a:ext>
            </a:extLst>
          </p:cNvPr>
          <p:cNvSpPr/>
          <p:nvPr/>
        </p:nvSpPr>
        <p:spPr>
          <a:xfrm>
            <a:off x="484909" y="473826"/>
            <a:ext cx="11222182" cy="5910349"/>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8" name="Dikdörtgen 7">
            <a:extLst>
              <a:ext uri="{FF2B5EF4-FFF2-40B4-BE49-F238E27FC236}">
                <a16:creationId xmlns:a16="http://schemas.microsoft.com/office/drawing/2014/main" id="{0502977E-B56B-A849-B050-741BBAD0D217}"/>
              </a:ext>
            </a:extLst>
          </p:cNvPr>
          <p:cNvSpPr/>
          <p:nvPr/>
        </p:nvSpPr>
        <p:spPr>
          <a:xfrm>
            <a:off x="4944687" y="0"/>
            <a:ext cx="2030845" cy="18537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pic>
        <p:nvPicPr>
          <p:cNvPr id="9" name="Resim 8">
            <a:extLst>
              <a:ext uri="{FF2B5EF4-FFF2-40B4-BE49-F238E27FC236}">
                <a16:creationId xmlns:a16="http://schemas.microsoft.com/office/drawing/2014/main" id="{55CDD318-0591-9F41-920C-0DDE4B5A92D1}"/>
              </a:ext>
            </a:extLst>
          </p:cNvPr>
          <p:cNvPicPr>
            <a:picLocks noChangeAspect="1"/>
          </p:cNvPicPr>
          <p:nvPr/>
        </p:nvPicPr>
        <p:blipFill>
          <a:blip r:embed="rId2"/>
          <a:stretch>
            <a:fillRect/>
          </a:stretch>
        </p:blipFill>
        <p:spPr>
          <a:xfrm>
            <a:off x="4944687" y="5510158"/>
            <a:ext cx="2030845" cy="565638"/>
          </a:xfrm>
          <a:prstGeom prst="rect">
            <a:avLst/>
          </a:prstGeom>
        </p:spPr>
      </p:pic>
      <p:pic>
        <p:nvPicPr>
          <p:cNvPr id="11" name="Resim 10">
            <a:extLst>
              <a:ext uri="{FF2B5EF4-FFF2-40B4-BE49-F238E27FC236}">
                <a16:creationId xmlns:a16="http://schemas.microsoft.com/office/drawing/2014/main" id="{C29B2C1B-80ED-3647-AD11-BC2A07A2E5FE}"/>
              </a:ext>
            </a:extLst>
          </p:cNvPr>
          <p:cNvPicPr>
            <a:picLocks noChangeAspect="1"/>
          </p:cNvPicPr>
          <p:nvPr/>
        </p:nvPicPr>
        <p:blipFill>
          <a:blip r:embed="rId3"/>
          <a:stretch>
            <a:fillRect/>
          </a:stretch>
        </p:blipFill>
        <p:spPr>
          <a:xfrm>
            <a:off x="5166148" y="286706"/>
            <a:ext cx="1738932" cy="1245075"/>
          </a:xfrm>
          <a:prstGeom prst="rect">
            <a:avLst/>
          </a:prstGeom>
        </p:spPr>
      </p:pic>
      <p:sp>
        <p:nvSpPr>
          <p:cNvPr id="12" name="Metin kutusu 11">
            <a:extLst>
              <a:ext uri="{FF2B5EF4-FFF2-40B4-BE49-F238E27FC236}">
                <a16:creationId xmlns:a16="http://schemas.microsoft.com/office/drawing/2014/main" id="{20853C2F-ADD6-2E41-9AB5-AF9E52F84C04}"/>
              </a:ext>
            </a:extLst>
          </p:cNvPr>
          <p:cNvSpPr txBox="1"/>
          <p:nvPr/>
        </p:nvSpPr>
        <p:spPr>
          <a:xfrm>
            <a:off x="989788" y="2164702"/>
            <a:ext cx="10091651" cy="2800767"/>
          </a:xfrm>
          <a:prstGeom prst="rect">
            <a:avLst/>
          </a:prstGeom>
          <a:noFill/>
        </p:spPr>
        <p:txBody>
          <a:bodyPr wrap="square" rtlCol="0">
            <a:spAutoFit/>
          </a:bodyPr>
          <a:lstStyle/>
          <a:p>
            <a:pPr algn="ctr"/>
            <a:r>
              <a:rPr lang="tr-TR" sz="2800" b="1" dirty="0">
                <a:solidFill>
                  <a:schemeClr val="bg1"/>
                </a:solidFill>
                <a:latin typeface="Times New Roman" panose="02020603050405020304" pitchFamily="18" charset="0"/>
                <a:cs typeface="Times New Roman" panose="02020603050405020304" pitchFamily="18" charset="0"/>
              </a:rPr>
              <a:t>T.C. ESKİŞEHİR VALİLİĞİ</a:t>
            </a:r>
          </a:p>
          <a:p>
            <a:pPr algn="ctr"/>
            <a:r>
              <a:rPr lang="tr-TR" sz="2800" b="1" dirty="0">
                <a:solidFill>
                  <a:schemeClr val="bg1"/>
                </a:solidFill>
                <a:latin typeface="Times New Roman" panose="02020603050405020304" pitchFamily="18" charset="0"/>
                <a:cs typeface="Times New Roman" panose="02020603050405020304" pitchFamily="18" charset="0"/>
              </a:rPr>
              <a:t>İl Sivil Toplumla İlişkiler Müdürlüğü</a:t>
            </a:r>
          </a:p>
          <a:p>
            <a:pPr algn="ctr"/>
            <a:endParaRPr lang="tr-TR" sz="2800" b="1" dirty="0">
              <a:solidFill>
                <a:schemeClr val="bg1"/>
              </a:solidFill>
              <a:latin typeface="Times New Roman" panose="02020603050405020304" pitchFamily="18" charset="0"/>
              <a:cs typeface="Times New Roman" panose="02020603050405020304" pitchFamily="18" charset="0"/>
            </a:endParaRPr>
          </a:p>
          <a:p>
            <a:pPr algn="ctr"/>
            <a:r>
              <a:rPr lang="tr-TR" sz="3600" b="1" dirty="0">
                <a:solidFill>
                  <a:schemeClr val="bg1"/>
                </a:solidFill>
                <a:latin typeface="Times New Roman" panose="02020603050405020304" pitchFamily="18" charset="0"/>
                <a:cs typeface="Times New Roman" panose="02020603050405020304" pitchFamily="18" charset="0"/>
              </a:rPr>
              <a:t>PRODES</a:t>
            </a:r>
          </a:p>
          <a:p>
            <a:pPr algn="ctr"/>
            <a:r>
              <a:rPr lang="tr-TR" sz="2800" b="1" dirty="0">
                <a:solidFill>
                  <a:schemeClr val="bg1"/>
                </a:solidFill>
                <a:latin typeface="Times New Roman" panose="02020603050405020304" pitchFamily="18" charset="0"/>
                <a:cs typeface="Times New Roman" panose="02020603050405020304" pitchFamily="18" charset="0"/>
              </a:rPr>
              <a:t>(PROJE DESTEK SİSTEMİ)</a:t>
            </a:r>
          </a:p>
          <a:p>
            <a:pPr algn="ctr"/>
            <a:endParaRPr lang="tr-TR" sz="2800" b="1" dirty="0">
              <a:solidFill>
                <a:schemeClr val="bg1"/>
              </a:solidFill>
              <a:latin typeface="Times New Roman" panose="02020603050405020304" pitchFamily="18" charset="0"/>
              <a:cs typeface="Times New Roman" panose="02020603050405020304" pitchFamily="18" charset="0"/>
            </a:endParaRPr>
          </a:p>
        </p:txBody>
      </p:sp>
      <p:sp>
        <p:nvSpPr>
          <p:cNvPr id="2" name="Slayt Numarası Yer Tutucusu 1"/>
          <p:cNvSpPr>
            <a:spLocks noGrp="1"/>
          </p:cNvSpPr>
          <p:nvPr>
            <p:ph type="sldNum" sz="quarter" idx="12"/>
          </p:nvPr>
        </p:nvSpPr>
        <p:spPr/>
        <p:txBody>
          <a:bodyPr/>
          <a:lstStyle/>
          <a:p>
            <a:fld id="{488CBA7A-A615-9C49-86BA-F406D90224F1}" type="slidenum">
              <a:rPr lang="tr-TR" smtClean="0"/>
              <a:pPr/>
              <a:t>1</a:t>
            </a:fld>
            <a:r>
              <a:rPr lang="tr-TR"/>
              <a:t>/27</a:t>
            </a:r>
            <a:endParaRPr lang="tr-TR" dirty="0"/>
          </a:p>
        </p:txBody>
      </p:sp>
    </p:spTree>
    <p:extLst>
      <p:ext uri="{BB962C8B-B14F-4D97-AF65-F5344CB8AC3E}">
        <p14:creationId xmlns:p14="http://schemas.microsoft.com/office/powerpoint/2010/main" val="5290643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06AA27FB-5E69-FB43-96EB-2EE45C347951}"/>
              </a:ext>
            </a:extLst>
          </p:cNvPr>
          <p:cNvSpPr/>
          <p:nvPr/>
        </p:nvSpPr>
        <p:spPr>
          <a:xfrm>
            <a:off x="0" y="0"/>
            <a:ext cx="12192000" cy="6910466"/>
          </a:xfrm>
          <a:prstGeom prst="rect">
            <a:avLst/>
          </a:prstGeom>
          <a:solidFill>
            <a:schemeClr val="accent1">
              <a:lumMod val="50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FF0000"/>
              </a:solidFill>
            </a:endParaRPr>
          </a:p>
        </p:txBody>
      </p:sp>
      <p:pic>
        <p:nvPicPr>
          <p:cNvPr id="5" name="Resim 4">
            <a:extLst>
              <a:ext uri="{FF2B5EF4-FFF2-40B4-BE49-F238E27FC236}">
                <a16:creationId xmlns:a16="http://schemas.microsoft.com/office/drawing/2014/main" id="{BA7479AB-A4A3-964C-9034-940146C9A997}"/>
              </a:ext>
            </a:extLst>
          </p:cNvPr>
          <p:cNvPicPr>
            <a:picLocks noChangeAspect="1"/>
          </p:cNvPicPr>
          <p:nvPr/>
        </p:nvPicPr>
        <p:blipFill>
          <a:blip r:embed="rId2"/>
          <a:stretch>
            <a:fillRect/>
          </a:stretch>
        </p:blipFill>
        <p:spPr>
          <a:xfrm>
            <a:off x="5242689" y="2009243"/>
            <a:ext cx="1706621" cy="1706621"/>
          </a:xfrm>
          <a:prstGeom prst="rect">
            <a:avLst/>
          </a:prstGeom>
        </p:spPr>
      </p:pic>
      <p:pic>
        <p:nvPicPr>
          <p:cNvPr id="7" name="Resim 6">
            <a:extLst>
              <a:ext uri="{FF2B5EF4-FFF2-40B4-BE49-F238E27FC236}">
                <a16:creationId xmlns:a16="http://schemas.microsoft.com/office/drawing/2014/main" id="{BBCFD540-0A3D-4E41-ACCC-25FAC0DDB9F0}"/>
              </a:ext>
            </a:extLst>
          </p:cNvPr>
          <p:cNvPicPr>
            <a:picLocks noChangeAspect="1"/>
          </p:cNvPicPr>
          <p:nvPr/>
        </p:nvPicPr>
        <p:blipFill>
          <a:blip r:embed="rId3"/>
          <a:stretch>
            <a:fillRect/>
          </a:stretch>
        </p:blipFill>
        <p:spPr>
          <a:xfrm>
            <a:off x="5080576" y="4190318"/>
            <a:ext cx="2030845" cy="565638"/>
          </a:xfrm>
          <a:prstGeom prst="rect">
            <a:avLst/>
          </a:prstGeom>
        </p:spPr>
      </p:pic>
      <p:sp>
        <p:nvSpPr>
          <p:cNvPr id="3" name="Slayt Numarası Yer Tutucusu 2"/>
          <p:cNvSpPr>
            <a:spLocks noGrp="1"/>
          </p:cNvSpPr>
          <p:nvPr>
            <p:ph type="sldNum" sz="quarter" idx="12"/>
          </p:nvPr>
        </p:nvSpPr>
        <p:spPr/>
        <p:txBody>
          <a:bodyPr/>
          <a:lstStyle/>
          <a:p>
            <a:fld id="{488CBA7A-A615-9C49-86BA-F406D90224F1}" type="slidenum">
              <a:rPr lang="tr-TR" smtClean="0"/>
              <a:pPr/>
              <a:t>10</a:t>
            </a:fld>
            <a:r>
              <a:rPr lang="tr-TR"/>
              <a:t>/27</a:t>
            </a:r>
            <a:endParaRPr lang="tr-TR" dirty="0"/>
          </a:p>
        </p:txBody>
      </p:sp>
      <p:sp>
        <p:nvSpPr>
          <p:cNvPr id="2" name="Metin kutusu 1">
            <a:extLst>
              <a:ext uri="{FF2B5EF4-FFF2-40B4-BE49-F238E27FC236}">
                <a16:creationId xmlns:a16="http://schemas.microsoft.com/office/drawing/2014/main" id="{335CCD3D-40E8-B059-1FC8-C5B96F303752}"/>
              </a:ext>
            </a:extLst>
          </p:cNvPr>
          <p:cNvSpPr txBox="1"/>
          <p:nvPr/>
        </p:nvSpPr>
        <p:spPr>
          <a:xfrm>
            <a:off x="1050172" y="5201887"/>
            <a:ext cx="10091651" cy="523220"/>
          </a:xfrm>
          <a:prstGeom prst="rect">
            <a:avLst/>
          </a:prstGeom>
          <a:noFill/>
        </p:spPr>
        <p:txBody>
          <a:bodyPr wrap="square" rtlCol="0">
            <a:spAutoFit/>
          </a:bodyPr>
          <a:lstStyle/>
          <a:p>
            <a:pPr algn="ctr"/>
            <a:r>
              <a:rPr lang="tr-TR" sz="2800" b="1" dirty="0">
                <a:solidFill>
                  <a:schemeClr val="bg1"/>
                </a:solidFill>
                <a:latin typeface="Times New Roman" panose="02020603050405020304" pitchFamily="18" charset="0"/>
                <a:cs typeface="Times New Roman" panose="02020603050405020304" pitchFamily="18" charset="0"/>
              </a:rPr>
              <a:t>Dinlediğiniz İçin Teşekkürler</a:t>
            </a:r>
          </a:p>
        </p:txBody>
      </p:sp>
    </p:spTree>
    <p:extLst>
      <p:ext uri="{BB962C8B-B14F-4D97-AF65-F5344CB8AC3E}">
        <p14:creationId xmlns:p14="http://schemas.microsoft.com/office/powerpoint/2010/main" val="17162130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3">
            <a:extLst>
              <a:ext uri="{FF2B5EF4-FFF2-40B4-BE49-F238E27FC236}">
                <a16:creationId xmlns:a16="http://schemas.microsoft.com/office/drawing/2014/main" id="{D0B4C03A-F726-6F4E-A628-D9137330F3A0}"/>
              </a:ext>
            </a:extLst>
          </p:cNvPr>
          <p:cNvSpPr txBox="1"/>
          <p:nvPr/>
        </p:nvSpPr>
        <p:spPr>
          <a:xfrm>
            <a:off x="1942186" y="405672"/>
            <a:ext cx="4157548" cy="461665"/>
          </a:xfrm>
          <a:prstGeom prst="rect">
            <a:avLst/>
          </a:prstGeom>
          <a:noFill/>
        </p:spPr>
        <p:txBody>
          <a:bodyPr wrap="none" rtlCol="0" anchor="ctr">
            <a:spAutoFit/>
          </a:bodyPr>
          <a:lstStyle>
            <a:defPPr>
              <a:defRPr lang="tr-TR"/>
            </a:defPPr>
            <a:lvl1pPr>
              <a:defRPr sz="2400" b="1">
                <a:solidFill>
                  <a:schemeClr val="bg1"/>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dirty="0"/>
              <a:t>2024 PROJE BAŞVURU REHBERİ</a:t>
            </a:r>
          </a:p>
        </p:txBody>
      </p:sp>
      <p:sp>
        <p:nvSpPr>
          <p:cNvPr id="5" name="Dikdörtgen 4"/>
          <p:cNvSpPr/>
          <p:nvPr/>
        </p:nvSpPr>
        <p:spPr>
          <a:xfrm>
            <a:off x="856211" y="2360815"/>
            <a:ext cx="9651076" cy="2291333"/>
          </a:xfrm>
          <a:prstGeom prst="rect">
            <a:avLst/>
          </a:prstGeom>
        </p:spPr>
        <p:txBody>
          <a:bodyPr wrap="square">
            <a:spAutoFit/>
          </a:bodyPr>
          <a:lstStyle/>
          <a:p>
            <a:pPr indent="450215" algn="just">
              <a:lnSpc>
                <a:spcPct val="127000"/>
              </a:lnSpc>
            </a:pPr>
            <a:r>
              <a:rPr lang="tr-TR" b="1" dirty="0"/>
              <a:t>KİMLER BAŞVURU YAPABİLİR?</a:t>
            </a:r>
          </a:p>
          <a:p>
            <a:pPr indent="450215" algn="just">
              <a:lnSpc>
                <a:spcPct val="127000"/>
              </a:lnSpc>
            </a:pPr>
            <a:endParaRPr lang="tr-TR" b="1" dirty="0"/>
          </a:p>
          <a:p>
            <a:pPr algn="just"/>
            <a:r>
              <a:rPr lang="tr-TR" dirty="0"/>
              <a:t>5253 sayılı Dernekler Kanunu ve 4721 sayılı Türk Medeni Kanunu hükümlerine göre kurulan dernekler ile derneklerin oluşturduğu federasyon ve konfederasyonlar aranan şartları sağladıkları takdirde başvuruda bulunabilmektedir.</a:t>
            </a:r>
          </a:p>
          <a:p>
            <a:pPr marL="285750" indent="-285750" algn="just">
              <a:lnSpc>
                <a:spcPct val="127000"/>
              </a:lnSpc>
              <a:buFont typeface="Arial" panose="020B0604020202020204" pitchFamily="34" charset="0"/>
              <a:buChar char="•"/>
            </a:pPr>
            <a:endParaRPr lang="tr-TR" b="1" dirty="0"/>
          </a:p>
          <a:p>
            <a:pPr indent="450215" algn="just">
              <a:lnSpc>
                <a:spcPct val="127000"/>
              </a:lnSpc>
              <a:spcAft>
                <a:spcPts val="0"/>
              </a:spcAft>
            </a:pP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86992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3">
            <a:extLst>
              <a:ext uri="{FF2B5EF4-FFF2-40B4-BE49-F238E27FC236}">
                <a16:creationId xmlns:a16="http://schemas.microsoft.com/office/drawing/2014/main" id="{D0B4C03A-F726-6F4E-A628-D9137330F3A0}"/>
              </a:ext>
            </a:extLst>
          </p:cNvPr>
          <p:cNvSpPr txBox="1"/>
          <p:nvPr/>
        </p:nvSpPr>
        <p:spPr>
          <a:xfrm>
            <a:off x="1942186" y="405672"/>
            <a:ext cx="4157548" cy="461665"/>
          </a:xfrm>
          <a:prstGeom prst="rect">
            <a:avLst/>
          </a:prstGeom>
          <a:noFill/>
        </p:spPr>
        <p:txBody>
          <a:bodyPr wrap="none" rtlCol="0" anchor="ctr">
            <a:spAutoFit/>
          </a:bodyPr>
          <a:lstStyle>
            <a:defPPr>
              <a:defRPr lang="tr-TR"/>
            </a:defPPr>
            <a:lvl1pPr>
              <a:defRPr sz="2400" b="1">
                <a:solidFill>
                  <a:schemeClr val="bg1"/>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dirty="0"/>
              <a:t>2024 PROJE BAŞVURU REHBERİ</a:t>
            </a:r>
          </a:p>
        </p:txBody>
      </p:sp>
      <p:sp>
        <p:nvSpPr>
          <p:cNvPr id="5" name="Dikdörtgen 4"/>
          <p:cNvSpPr/>
          <p:nvPr/>
        </p:nvSpPr>
        <p:spPr>
          <a:xfrm>
            <a:off x="856211" y="2360815"/>
            <a:ext cx="9651076" cy="3047566"/>
          </a:xfrm>
          <a:prstGeom prst="rect">
            <a:avLst/>
          </a:prstGeom>
        </p:spPr>
        <p:txBody>
          <a:bodyPr wrap="square">
            <a:spAutoFit/>
          </a:bodyPr>
          <a:lstStyle/>
          <a:p>
            <a:r>
              <a:rPr lang="tr-TR" b="1" dirty="0"/>
              <a:t>Başvuru Yapacak Dernekte Aranacak Şartlar </a:t>
            </a:r>
            <a:endParaRPr lang="tr-TR" dirty="0"/>
          </a:p>
          <a:p>
            <a:pPr indent="450215" algn="just">
              <a:lnSpc>
                <a:spcPct val="127000"/>
              </a:lnSpc>
            </a:pPr>
            <a:endParaRPr lang="tr-TR" b="1" dirty="0"/>
          </a:p>
          <a:p>
            <a:pPr marL="285750" lvl="0" indent="-285750">
              <a:buFont typeface="Arial" panose="020B0604020202020204" pitchFamily="34" charset="0"/>
              <a:buChar char="•"/>
            </a:pPr>
            <a:r>
              <a:rPr lang="tr-TR" dirty="0"/>
              <a:t>5072 sayılı Dernek ve Vakıfların Kamu Kurum ve Kuruluşları ile İlişkilerine Dair Kanun kapsamındaki derneklerden olmaması,</a:t>
            </a:r>
          </a:p>
          <a:p>
            <a:pPr marL="285750" lvl="0" indent="-285750">
              <a:buFont typeface="Arial" panose="020B0604020202020204" pitchFamily="34" charset="0"/>
              <a:buChar char="•"/>
            </a:pPr>
            <a:endParaRPr lang="tr-TR" dirty="0"/>
          </a:p>
          <a:p>
            <a:pPr marL="285750" lvl="0" indent="-285750">
              <a:buFont typeface="Arial" panose="020B0604020202020204" pitchFamily="34" charset="0"/>
              <a:buChar char="•"/>
            </a:pPr>
            <a:r>
              <a:rPr lang="tr-TR" dirty="0"/>
              <a:t>Anayasa ve kanunlarla yasaklanmış veya konusu suç teşkil eden faaliyetlerde bulunmamış olması, </a:t>
            </a:r>
          </a:p>
          <a:p>
            <a:pPr marL="285750" lvl="0" indent="-285750">
              <a:buFont typeface="Arial" panose="020B0604020202020204" pitchFamily="34" charset="0"/>
              <a:buChar char="•"/>
            </a:pPr>
            <a:endParaRPr lang="tr-TR" dirty="0"/>
          </a:p>
          <a:p>
            <a:pPr marL="285750" lvl="0" indent="-285750">
              <a:buFont typeface="Arial" panose="020B0604020202020204" pitchFamily="34" charset="0"/>
              <a:buChar char="•"/>
            </a:pPr>
            <a:r>
              <a:rPr lang="tr-TR" dirty="0"/>
              <a:t>İlk genel kurul toplantısını yapmış ve organlarını oluşturmuş olması,</a:t>
            </a:r>
          </a:p>
          <a:p>
            <a:pPr marL="285750" indent="-285750" algn="just">
              <a:lnSpc>
                <a:spcPct val="127000"/>
              </a:lnSpc>
              <a:buFont typeface="Arial" panose="020B0604020202020204" pitchFamily="34" charset="0"/>
              <a:buChar char="•"/>
            </a:pPr>
            <a:endParaRPr lang="tr-TR" b="1" dirty="0"/>
          </a:p>
          <a:p>
            <a:pPr indent="450215" algn="just">
              <a:lnSpc>
                <a:spcPct val="127000"/>
              </a:lnSpc>
              <a:spcAft>
                <a:spcPts val="0"/>
              </a:spcAft>
            </a:pP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789440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3">
            <a:extLst>
              <a:ext uri="{FF2B5EF4-FFF2-40B4-BE49-F238E27FC236}">
                <a16:creationId xmlns:a16="http://schemas.microsoft.com/office/drawing/2014/main" id="{D0B4C03A-F726-6F4E-A628-D9137330F3A0}"/>
              </a:ext>
            </a:extLst>
          </p:cNvPr>
          <p:cNvSpPr txBox="1"/>
          <p:nvPr/>
        </p:nvSpPr>
        <p:spPr>
          <a:xfrm>
            <a:off x="1942186" y="405672"/>
            <a:ext cx="4157548" cy="461665"/>
          </a:xfrm>
          <a:prstGeom prst="rect">
            <a:avLst/>
          </a:prstGeom>
          <a:noFill/>
        </p:spPr>
        <p:txBody>
          <a:bodyPr wrap="none" rtlCol="0" anchor="ctr">
            <a:spAutoFit/>
          </a:bodyPr>
          <a:lstStyle>
            <a:defPPr>
              <a:defRPr lang="tr-TR"/>
            </a:defPPr>
            <a:lvl1pPr>
              <a:defRPr sz="2400" b="1">
                <a:solidFill>
                  <a:schemeClr val="bg1"/>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dirty="0"/>
              <a:t>2024 PROJE BAŞVURU REHBERİ</a:t>
            </a:r>
          </a:p>
        </p:txBody>
      </p:sp>
      <p:sp>
        <p:nvSpPr>
          <p:cNvPr id="5" name="Dikdörtgen 4"/>
          <p:cNvSpPr/>
          <p:nvPr/>
        </p:nvSpPr>
        <p:spPr>
          <a:xfrm>
            <a:off x="856211" y="2360815"/>
            <a:ext cx="9651076" cy="3601563"/>
          </a:xfrm>
          <a:prstGeom prst="rect">
            <a:avLst/>
          </a:prstGeom>
        </p:spPr>
        <p:txBody>
          <a:bodyPr wrap="square">
            <a:spAutoFit/>
          </a:bodyPr>
          <a:lstStyle/>
          <a:p>
            <a:r>
              <a:rPr lang="tr-TR" b="1" dirty="0"/>
              <a:t>Başvuru Yapacak Dernekte Aranacak Şartlar </a:t>
            </a:r>
            <a:endParaRPr lang="tr-TR" dirty="0"/>
          </a:p>
          <a:p>
            <a:pPr indent="450215" algn="just">
              <a:lnSpc>
                <a:spcPct val="127000"/>
              </a:lnSpc>
            </a:pPr>
            <a:endParaRPr lang="tr-TR" b="1" dirty="0"/>
          </a:p>
          <a:p>
            <a:pPr marL="285750" lvl="0" indent="-285750">
              <a:buFont typeface="Arial" panose="020B0604020202020204" pitchFamily="34" charset="0"/>
              <a:buChar char="•"/>
            </a:pPr>
            <a:r>
              <a:rPr lang="tr-TR" dirty="0"/>
              <a:t>Tüzüğünde belirtilen amacının, toplumun ihtiyaç ve sorunlarını çözmeye ve toplumsal gelişmeye katkıda bulunmaya yönelik olması,</a:t>
            </a:r>
          </a:p>
          <a:p>
            <a:pPr marL="285750" lvl="0" indent="-285750">
              <a:buFont typeface="Arial" panose="020B0604020202020204" pitchFamily="34" charset="0"/>
              <a:buChar char="•"/>
            </a:pPr>
            <a:endParaRPr lang="tr-TR" dirty="0"/>
          </a:p>
          <a:p>
            <a:pPr marL="285750" lvl="0" indent="-285750">
              <a:buFont typeface="Arial" panose="020B0604020202020204" pitchFamily="34" charset="0"/>
              <a:buChar char="•"/>
            </a:pPr>
            <a:r>
              <a:rPr lang="tr-TR" dirty="0"/>
              <a:t>Haklarında feshe ilişkin devam eden bir dava olmaması gerekir.</a:t>
            </a:r>
          </a:p>
          <a:p>
            <a:pPr marL="285750" lvl="0" indent="-285750">
              <a:buFont typeface="Arial" panose="020B0604020202020204" pitchFamily="34" charset="0"/>
              <a:buChar char="•"/>
            </a:pPr>
            <a:endParaRPr lang="tr-TR" dirty="0"/>
          </a:p>
          <a:p>
            <a:pPr marL="285750" lvl="0" indent="-285750">
              <a:buFont typeface="Arial" panose="020B0604020202020204" pitchFamily="34" charset="0"/>
              <a:buChar char="•"/>
            </a:pPr>
            <a:r>
              <a:rPr lang="tr-TR" dirty="0"/>
              <a:t>Mevcut yöneticilerinin dernek iş ve işlemlerinden herhangi bir adli ceza alıp almadığı, Yönerge kapsamında daha önce alınan yardımların amacına ve mevzuata uygun kullanılıp kullanılmadığı, projenin yürütülmesini etkileyebilecek hususlar da değerlendirmede dikkate alınabilir.</a:t>
            </a:r>
          </a:p>
          <a:p>
            <a:pPr marL="285750" indent="-285750" algn="just">
              <a:lnSpc>
                <a:spcPct val="127000"/>
              </a:lnSpc>
              <a:buFont typeface="Arial" panose="020B0604020202020204" pitchFamily="34" charset="0"/>
              <a:buChar char="•"/>
            </a:pPr>
            <a:endParaRPr lang="tr-TR" b="1" dirty="0"/>
          </a:p>
          <a:p>
            <a:pPr indent="450215" algn="just">
              <a:lnSpc>
                <a:spcPct val="127000"/>
              </a:lnSpc>
              <a:spcAft>
                <a:spcPts val="0"/>
              </a:spcAft>
            </a:pP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821349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3">
            <a:extLst>
              <a:ext uri="{FF2B5EF4-FFF2-40B4-BE49-F238E27FC236}">
                <a16:creationId xmlns:a16="http://schemas.microsoft.com/office/drawing/2014/main" id="{D0B4C03A-F726-6F4E-A628-D9137330F3A0}"/>
              </a:ext>
            </a:extLst>
          </p:cNvPr>
          <p:cNvSpPr txBox="1"/>
          <p:nvPr/>
        </p:nvSpPr>
        <p:spPr>
          <a:xfrm>
            <a:off x="1942186" y="405672"/>
            <a:ext cx="4157548" cy="461665"/>
          </a:xfrm>
          <a:prstGeom prst="rect">
            <a:avLst/>
          </a:prstGeom>
          <a:noFill/>
        </p:spPr>
        <p:txBody>
          <a:bodyPr wrap="none" rtlCol="0" anchor="ctr">
            <a:spAutoFit/>
          </a:bodyPr>
          <a:lstStyle>
            <a:defPPr>
              <a:defRPr lang="tr-TR"/>
            </a:defPPr>
            <a:lvl1pPr>
              <a:defRPr sz="2400" b="1">
                <a:solidFill>
                  <a:schemeClr val="bg1"/>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dirty="0"/>
              <a:t>2024 PROJE BAŞVURU REHBERİ</a:t>
            </a:r>
          </a:p>
        </p:txBody>
      </p:sp>
      <p:sp>
        <p:nvSpPr>
          <p:cNvPr id="5" name="Dikdörtgen 4"/>
          <p:cNvSpPr/>
          <p:nvPr/>
        </p:nvSpPr>
        <p:spPr>
          <a:xfrm>
            <a:off x="856211" y="2360815"/>
            <a:ext cx="9651076" cy="3354765"/>
          </a:xfrm>
          <a:prstGeom prst="rect">
            <a:avLst/>
          </a:prstGeom>
        </p:spPr>
        <p:txBody>
          <a:bodyPr wrap="square">
            <a:spAutoFit/>
          </a:bodyPr>
          <a:lstStyle/>
          <a:p>
            <a:r>
              <a:rPr lang="tr-TR" b="1" dirty="0"/>
              <a:t>Kimler başvuru yapamaz?</a:t>
            </a:r>
          </a:p>
          <a:p>
            <a:endParaRPr lang="tr-TR" sz="1600" b="1" dirty="0">
              <a:effectLst/>
              <a:latin typeface="Calibri" panose="020F0502020204030204" pitchFamily="34" charset="0"/>
              <a:ea typeface="Calibri" panose="020F0502020204030204" pitchFamily="34" charset="0"/>
              <a:cs typeface="Times New Roman" panose="02020603050405020304" pitchFamily="18" charset="0"/>
            </a:endParaRPr>
          </a:p>
          <a:p>
            <a:pPr marL="285750" lvl="0" indent="-285750">
              <a:buFont typeface="Arial" panose="020B0604020202020204" pitchFamily="34" charset="0"/>
              <a:buChar char="•"/>
            </a:pPr>
            <a:r>
              <a:rPr lang="tr-TR" dirty="0"/>
              <a:t>İlk genel kurul toplantısını yapmayan ve organlarını oluşturmayan dernekler,</a:t>
            </a:r>
          </a:p>
          <a:p>
            <a:pPr marL="285750" lvl="0" indent="-285750">
              <a:buFont typeface="Arial" panose="020B0604020202020204" pitchFamily="34" charset="0"/>
              <a:buChar char="•"/>
            </a:pPr>
            <a:endParaRPr lang="tr-TR" dirty="0"/>
          </a:p>
          <a:p>
            <a:pPr marL="285750" lvl="0" indent="-285750">
              <a:buFont typeface="Arial" panose="020B0604020202020204" pitchFamily="34" charset="0"/>
              <a:buChar char="•"/>
            </a:pPr>
            <a:r>
              <a:rPr lang="tr-TR" dirty="0"/>
              <a:t>Derneklerin şube ve temsilcilikleri, </a:t>
            </a:r>
          </a:p>
          <a:p>
            <a:pPr marL="285750" lvl="0" indent="-285750">
              <a:buFont typeface="Arial" panose="020B0604020202020204" pitchFamily="34" charset="0"/>
              <a:buChar char="•"/>
            </a:pPr>
            <a:endParaRPr lang="tr-TR" dirty="0"/>
          </a:p>
          <a:p>
            <a:pPr marL="285750" lvl="0" indent="-285750">
              <a:buFont typeface="Arial" panose="020B0604020202020204" pitchFamily="34" charset="0"/>
              <a:buChar char="•"/>
            </a:pPr>
            <a:r>
              <a:rPr lang="tr-TR" dirty="0"/>
              <a:t>Mevcut proje dönemindeki başvurusu değerlendirme aşamasında olan dernekler,</a:t>
            </a:r>
          </a:p>
          <a:p>
            <a:pPr marL="285750" lvl="0" indent="-285750">
              <a:buFont typeface="Arial" panose="020B0604020202020204" pitchFamily="34" charset="0"/>
              <a:buChar char="•"/>
            </a:pPr>
            <a:endParaRPr lang="tr-TR" dirty="0"/>
          </a:p>
          <a:p>
            <a:pPr marL="285750" lvl="0" indent="-285750">
              <a:buFont typeface="Arial" panose="020B0604020202020204" pitchFamily="34" charset="0"/>
              <a:buChar char="•"/>
            </a:pPr>
            <a:r>
              <a:rPr lang="tr-TR" dirty="0"/>
              <a:t>Proje uygulama süreci devam eden dernekler,</a:t>
            </a:r>
          </a:p>
          <a:p>
            <a:pPr marL="285750" lvl="0" indent="-285750">
              <a:buFont typeface="Arial" panose="020B0604020202020204" pitchFamily="34" charset="0"/>
              <a:buChar char="•"/>
            </a:pPr>
            <a:endParaRPr lang="tr-TR" dirty="0"/>
          </a:p>
          <a:p>
            <a:pPr marL="285750" lvl="0" indent="-285750">
              <a:buFont typeface="Arial" panose="020B0604020202020204" pitchFamily="34" charset="0"/>
              <a:buChar char="•"/>
            </a:pPr>
            <a:r>
              <a:rPr lang="tr-TR" dirty="0"/>
              <a:t>Bir önceki yıla ait beyannamesini bildirmemiş dernekler</a:t>
            </a:r>
          </a:p>
          <a:p>
            <a:pPr marL="285750" indent="-285750">
              <a:buFont typeface="Arial" panose="020B0604020202020204" pitchFamily="34" charset="0"/>
              <a:buChar char="•"/>
            </a:pP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400908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3">
            <a:extLst>
              <a:ext uri="{FF2B5EF4-FFF2-40B4-BE49-F238E27FC236}">
                <a16:creationId xmlns:a16="http://schemas.microsoft.com/office/drawing/2014/main" id="{D0B4C03A-F726-6F4E-A628-D9137330F3A0}"/>
              </a:ext>
            </a:extLst>
          </p:cNvPr>
          <p:cNvSpPr txBox="1"/>
          <p:nvPr/>
        </p:nvSpPr>
        <p:spPr>
          <a:xfrm>
            <a:off x="1942186" y="405672"/>
            <a:ext cx="4157548" cy="461665"/>
          </a:xfrm>
          <a:prstGeom prst="rect">
            <a:avLst/>
          </a:prstGeom>
          <a:noFill/>
        </p:spPr>
        <p:txBody>
          <a:bodyPr wrap="none" rtlCol="0" anchor="ctr">
            <a:spAutoFit/>
          </a:bodyPr>
          <a:lstStyle>
            <a:defPPr>
              <a:defRPr lang="tr-TR"/>
            </a:defPPr>
            <a:lvl1pPr>
              <a:defRPr sz="2400" b="1">
                <a:solidFill>
                  <a:schemeClr val="bg1"/>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dirty="0"/>
              <a:t>2024 PROJE BAŞVURU REHBERİ</a:t>
            </a:r>
          </a:p>
        </p:txBody>
      </p:sp>
      <p:sp>
        <p:nvSpPr>
          <p:cNvPr id="5" name="Dikdörtgen 4"/>
          <p:cNvSpPr/>
          <p:nvPr/>
        </p:nvSpPr>
        <p:spPr>
          <a:xfrm>
            <a:off x="789709" y="1870364"/>
            <a:ext cx="5586153" cy="4216539"/>
          </a:xfrm>
          <a:prstGeom prst="rect">
            <a:avLst/>
          </a:prstGeom>
        </p:spPr>
        <p:txBody>
          <a:bodyPr wrap="square">
            <a:spAutoFit/>
          </a:bodyPr>
          <a:lstStyle/>
          <a:p>
            <a:r>
              <a:rPr lang="tr-TR" b="1" dirty="0"/>
              <a:t>Proje Konularında Olması Gereken Şartlar</a:t>
            </a:r>
          </a:p>
          <a:p>
            <a:endParaRPr lang="tr-TR" b="1" dirty="0"/>
          </a:p>
          <a:p>
            <a:pPr marL="285750" lvl="0" indent="-285750">
              <a:buFont typeface="Arial" panose="020B0604020202020204" pitchFamily="34" charset="0"/>
              <a:buChar char="•"/>
            </a:pPr>
            <a:r>
              <a:rPr lang="tr-TR" dirty="0"/>
              <a:t>Kamu yararına ilişkin olması,</a:t>
            </a:r>
          </a:p>
          <a:p>
            <a:pPr marL="285750" lvl="0" indent="-285750">
              <a:buFont typeface="Arial" panose="020B0604020202020204" pitchFamily="34" charset="0"/>
              <a:buChar char="•"/>
            </a:pPr>
            <a:endParaRPr lang="tr-TR" dirty="0"/>
          </a:p>
          <a:p>
            <a:pPr marL="285750" lvl="0" indent="-285750">
              <a:buFont typeface="Arial" panose="020B0604020202020204" pitchFamily="34" charset="0"/>
              <a:buChar char="•"/>
            </a:pPr>
            <a:r>
              <a:rPr lang="tr-TR" dirty="0"/>
              <a:t>Derneğin tüzüğündeki amacı ve çalışma konuları ile örtüşmesi,</a:t>
            </a:r>
          </a:p>
          <a:p>
            <a:pPr marL="285750" lvl="0" indent="-285750">
              <a:buFont typeface="Arial" panose="020B0604020202020204" pitchFamily="34" charset="0"/>
              <a:buChar char="•"/>
            </a:pPr>
            <a:endParaRPr lang="tr-TR" dirty="0"/>
          </a:p>
          <a:p>
            <a:pPr marL="285750" lvl="0" indent="-285750">
              <a:buFont typeface="Arial" panose="020B0604020202020204" pitchFamily="34" charset="0"/>
              <a:buChar char="•"/>
            </a:pPr>
            <a:r>
              <a:rPr lang="tr-TR" dirty="0"/>
              <a:t>Toplumun ihtiyaç ve sorunlarına çözüm sağlaması,</a:t>
            </a:r>
          </a:p>
          <a:p>
            <a:pPr marL="285750" lvl="0" indent="-285750">
              <a:buFont typeface="Arial" panose="020B0604020202020204" pitchFamily="34" charset="0"/>
              <a:buChar char="•"/>
            </a:pPr>
            <a:endParaRPr lang="tr-TR" dirty="0"/>
          </a:p>
          <a:p>
            <a:pPr marL="285750" lvl="0" indent="-285750">
              <a:buFont typeface="Arial" panose="020B0604020202020204" pitchFamily="34" charset="0"/>
              <a:buChar char="•"/>
            </a:pPr>
            <a:r>
              <a:rPr lang="tr-TR" dirty="0"/>
              <a:t>Toplumsal gelişmeye katkıda bulunulmasına yönelik olması.</a:t>
            </a:r>
          </a:p>
          <a:p>
            <a:pPr marL="285750" lvl="0" indent="-285750">
              <a:buFont typeface="Arial" panose="020B0604020202020204" pitchFamily="34" charset="0"/>
              <a:buChar char="•"/>
            </a:pPr>
            <a:endParaRPr lang="tr-TR" dirty="0"/>
          </a:p>
          <a:p>
            <a:pPr marL="285750" lvl="0" indent="-285750">
              <a:buFont typeface="Arial" panose="020B0604020202020204" pitchFamily="34" charset="0"/>
              <a:buChar char="•"/>
            </a:pPr>
            <a:r>
              <a:rPr lang="tr-TR" dirty="0"/>
              <a:t>Proje Başvuru Rehberine uygun olarak hazırlanmış olması.</a:t>
            </a:r>
          </a:p>
          <a:p>
            <a:pPr marL="285750" indent="-285750">
              <a:buFont typeface="Arial" panose="020B0604020202020204" pitchFamily="34" charset="0"/>
              <a:buChar char="•"/>
            </a:pP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00394" y="2111434"/>
            <a:ext cx="4883068" cy="3252500"/>
          </a:xfrm>
          <a:prstGeom prst="rect">
            <a:avLst/>
          </a:prstGeom>
        </p:spPr>
      </p:pic>
    </p:spTree>
    <p:extLst>
      <p:ext uri="{BB962C8B-B14F-4D97-AF65-F5344CB8AC3E}">
        <p14:creationId xmlns:p14="http://schemas.microsoft.com/office/powerpoint/2010/main" val="25372137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3">
            <a:extLst>
              <a:ext uri="{FF2B5EF4-FFF2-40B4-BE49-F238E27FC236}">
                <a16:creationId xmlns:a16="http://schemas.microsoft.com/office/drawing/2014/main" id="{D0B4C03A-F726-6F4E-A628-D9137330F3A0}"/>
              </a:ext>
            </a:extLst>
          </p:cNvPr>
          <p:cNvSpPr txBox="1"/>
          <p:nvPr/>
        </p:nvSpPr>
        <p:spPr>
          <a:xfrm>
            <a:off x="1942186" y="405672"/>
            <a:ext cx="4385881" cy="461665"/>
          </a:xfrm>
          <a:prstGeom prst="rect">
            <a:avLst/>
          </a:prstGeom>
          <a:noFill/>
        </p:spPr>
        <p:txBody>
          <a:bodyPr wrap="none" rtlCol="0" anchor="ctr">
            <a:spAutoFit/>
          </a:bodyPr>
          <a:lstStyle>
            <a:defPPr>
              <a:defRPr lang="tr-TR"/>
            </a:defPPr>
            <a:lvl1pPr>
              <a:defRPr sz="2400" b="1">
                <a:solidFill>
                  <a:schemeClr val="bg1"/>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dirty="0"/>
              <a:t>PROJE DESTEK SİSTEMİ (PRODES)</a:t>
            </a:r>
          </a:p>
        </p:txBody>
      </p:sp>
      <p:sp>
        <p:nvSpPr>
          <p:cNvPr id="5" name="Dikdörtgen 4"/>
          <p:cNvSpPr/>
          <p:nvPr/>
        </p:nvSpPr>
        <p:spPr>
          <a:xfrm>
            <a:off x="779589" y="1886988"/>
            <a:ext cx="9594695" cy="2308324"/>
          </a:xfrm>
          <a:prstGeom prst="rect">
            <a:avLst/>
          </a:prstGeom>
        </p:spPr>
        <p:txBody>
          <a:bodyPr wrap="square">
            <a:spAutoFit/>
          </a:bodyPr>
          <a:lstStyle/>
          <a:p>
            <a:r>
              <a:rPr lang="tr-TR" b="1" dirty="0"/>
              <a:t>Proje Başvuru İşlemleri</a:t>
            </a:r>
            <a:endParaRPr lang="tr-TR" dirty="0"/>
          </a:p>
          <a:p>
            <a:endParaRPr lang="tr-TR" b="1" dirty="0"/>
          </a:p>
          <a:p>
            <a:pPr algn="just"/>
            <a:r>
              <a:rPr lang="tr-TR" dirty="0"/>
              <a:t>Proje başvuruları, Sivil Toplumla İlişkiler Genel Müdürlüğü’nün kurumsal internet sayfaları olan </a:t>
            </a:r>
            <a:r>
              <a:rPr lang="tr-TR" u="sng" dirty="0">
                <a:hlinkClick r:id="rId2"/>
              </a:rPr>
              <a:t>https://sso.dernekler.gov.tr/</a:t>
            </a:r>
            <a:r>
              <a:rPr lang="tr-TR" dirty="0"/>
              <a:t> adresinden giriş yapılarak Proje Destek Sistemi (PRODES) üzerinden elektronik olarak yapılacaktır. </a:t>
            </a:r>
            <a:endParaRPr lang="tr-TR" b="1" dirty="0"/>
          </a:p>
          <a:p>
            <a:r>
              <a:rPr lang="tr-TR" dirty="0"/>
              <a:t>     </a:t>
            </a:r>
          </a:p>
          <a:p>
            <a:pPr marL="285750" indent="-285750">
              <a:buFont typeface="Arial" panose="020B0604020202020204" pitchFamily="34" charset="0"/>
              <a:buChar char="•"/>
            </a:pPr>
            <a:endParaRPr lang="tr-TR" b="1" dirty="0"/>
          </a:p>
          <a:p>
            <a:pPr marL="285750" indent="-285750">
              <a:buFont typeface="Arial" panose="020B0604020202020204" pitchFamily="34" charset="0"/>
              <a:buChar char="•"/>
            </a:pPr>
            <a:endParaRPr lang="tr-TR" b="1" dirty="0"/>
          </a:p>
        </p:txBody>
      </p:sp>
      <p:sp>
        <p:nvSpPr>
          <p:cNvPr id="7" name="Sağ Ok 6"/>
          <p:cNvSpPr/>
          <p:nvPr/>
        </p:nvSpPr>
        <p:spPr>
          <a:xfrm>
            <a:off x="5170516" y="4402142"/>
            <a:ext cx="1747529" cy="10806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Metin kutusu 7"/>
          <p:cNvSpPr txBox="1"/>
          <p:nvPr/>
        </p:nvSpPr>
        <p:spPr>
          <a:xfrm>
            <a:off x="6984548" y="4159358"/>
            <a:ext cx="5085532" cy="1631216"/>
          </a:xfrm>
          <a:prstGeom prst="rect">
            <a:avLst/>
          </a:prstGeom>
          <a:noFill/>
        </p:spPr>
        <p:txBody>
          <a:bodyPr wrap="square" rtlCol="0">
            <a:spAutoFit/>
          </a:bodyPr>
          <a:lstStyle/>
          <a:p>
            <a:pPr algn="just"/>
            <a:r>
              <a:rPr lang="tr-TR" sz="2000" dirty="0"/>
              <a:t>Başvuruda bulunacak olan sivil toplum kuruluşları, DERBİS şifreleri ile sisteme giriş yaparak, proje başvurusu için işlemlerini gerçekleştirebilecektir. 2024 başvuruları ŞUBAT ayı itibari ile başlamıştır. </a:t>
            </a:r>
            <a:endParaRPr lang="tr-TR" sz="2000" dirty="0">
              <a:solidFill>
                <a:srgbClr val="FF0000"/>
              </a:solidFill>
            </a:endParaRPr>
          </a:p>
        </p:txBody>
      </p:sp>
      <p:pic>
        <p:nvPicPr>
          <p:cNvPr id="2" name="Resim 1"/>
          <p:cNvPicPr>
            <a:picLocks noChangeAspect="1"/>
          </p:cNvPicPr>
          <p:nvPr/>
        </p:nvPicPr>
        <p:blipFill>
          <a:blip r:embed="rId3"/>
          <a:stretch>
            <a:fillRect/>
          </a:stretch>
        </p:blipFill>
        <p:spPr>
          <a:xfrm>
            <a:off x="1095473" y="3462742"/>
            <a:ext cx="3569720" cy="3024447"/>
          </a:xfrm>
          <a:prstGeom prst="rect">
            <a:avLst/>
          </a:prstGeom>
        </p:spPr>
      </p:pic>
    </p:spTree>
    <p:extLst>
      <p:ext uri="{BB962C8B-B14F-4D97-AF65-F5344CB8AC3E}">
        <p14:creationId xmlns:p14="http://schemas.microsoft.com/office/powerpoint/2010/main" val="4259521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ircle(in)">
                                      <p:cBhvr>
                                        <p:cTn id="10"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3">
            <a:extLst>
              <a:ext uri="{FF2B5EF4-FFF2-40B4-BE49-F238E27FC236}">
                <a16:creationId xmlns:a16="http://schemas.microsoft.com/office/drawing/2014/main" id="{D0B4C03A-F726-6F4E-A628-D9137330F3A0}"/>
              </a:ext>
            </a:extLst>
          </p:cNvPr>
          <p:cNvSpPr txBox="1"/>
          <p:nvPr/>
        </p:nvSpPr>
        <p:spPr>
          <a:xfrm>
            <a:off x="1942186" y="405672"/>
            <a:ext cx="4157548" cy="461665"/>
          </a:xfrm>
          <a:prstGeom prst="rect">
            <a:avLst/>
          </a:prstGeom>
          <a:noFill/>
        </p:spPr>
        <p:txBody>
          <a:bodyPr wrap="none" rtlCol="0" anchor="ctr">
            <a:spAutoFit/>
          </a:bodyPr>
          <a:lstStyle>
            <a:defPPr>
              <a:defRPr lang="tr-TR"/>
            </a:defPPr>
            <a:lvl1pPr>
              <a:defRPr sz="2400" b="1">
                <a:solidFill>
                  <a:schemeClr val="bg1"/>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dirty="0"/>
              <a:t>2024 PROJE BAŞVURU REHBERİ</a:t>
            </a:r>
          </a:p>
        </p:txBody>
      </p:sp>
      <p:sp>
        <p:nvSpPr>
          <p:cNvPr id="5" name="Dikdörtgen 4"/>
          <p:cNvSpPr/>
          <p:nvPr/>
        </p:nvSpPr>
        <p:spPr>
          <a:xfrm>
            <a:off x="789708" y="1870364"/>
            <a:ext cx="8744989" cy="4770537"/>
          </a:xfrm>
          <a:prstGeom prst="rect">
            <a:avLst/>
          </a:prstGeom>
        </p:spPr>
        <p:txBody>
          <a:bodyPr wrap="square">
            <a:spAutoFit/>
          </a:bodyPr>
          <a:lstStyle/>
          <a:p>
            <a:r>
              <a:rPr lang="tr-TR" b="1" dirty="0"/>
              <a:t>Proje Konuları </a:t>
            </a:r>
          </a:p>
          <a:p>
            <a:endParaRPr lang="tr-TR" b="1" dirty="0"/>
          </a:p>
          <a:p>
            <a:pPr marL="285750" lvl="0" indent="-285750">
              <a:buFont typeface="Arial" panose="020B0604020202020204" pitchFamily="34" charset="0"/>
              <a:buChar char="•"/>
            </a:pPr>
            <a:r>
              <a:rPr lang="tr-TR" b="1" dirty="0"/>
              <a:t>Genel Müdürlüğün web sayfasında konular ayrıntılı olarak açıklanmıştır.</a:t>
            </a:r>
          </a:p>
          <a:p>
            <a:pPr marL="285750" lvl="0" indent="-285750">
              <a:buFont typeface="Arial" panose="020B0604020202020204" pitchFamily="34" charset="0"/>
              <a:buChar char="•"/>
            </a:pPr>
            <a:r>
              <a:rPr lang="tr-TR" dirty="0">
                <a:hlinkClick r:id="rId2"/>
              </a:rPr>
              <a:t>https://www.siviltoplum.gov.tr/proje-destek-sistemi-prodes</a:t>
            </a:r>
            <a:endParaRPr lang="tr-TR" dirty="0"/>
          </a:p>
          <a:p>
            <a:pPr marL="285750" lvl="0" indent="-285750">
              <a:buFont typeface="Arial" panose="020B0604020202020204" pitchFamily="34" charset="0"/>
              <a:buChar char="•"/>
            </a:pPr>
            <a:endParaRPr lang="tr-TR" dirty="0"/>
          </a:p>
          <a:p>
            <a:pPr marL="285750" lvl="0" indent="-285750">
              <a:buFont typeface="Arial" panose="020B0604020202020204" pitchFamily="34" charset="0"/>
              <a:buChar char="•"/>
            </a:pPr>
            <a:endParaRPr lang="tr-TR" dirty="0"/>
          </a:p>
          <a:p>
            <a:pPr lvl="0"/>
            <a:endParaRPr lang="tr-TR" dirty="0"/>
          </a:p>
          <a:p>
            <a:pPr marL="285750" lvl="0" indent="-285750">
              <a:buFont typeface="Arial" panose="020B0604020202020204" pitchFamily="34" charset="0"/>
              <a:buChar char="•"/>
            </a:pPr>
            <a:endParaRPr lang="tr-TR" dirty="0"/>
          </a:p>
          <a:p>
            <a:pPr marL="285750" lvl="0" indent="-285750">
              <a:buFont typeface="Arial" panose="020B0604020202020204" pitchFamily="34" charset="0"/>
              <a:buChar char="•"/>
            </a:pPr>
            <a:r>
              <a:rPr lang="tr-TR" b="1" dirty="0"/>
              <a:t>Sivil Toplum Kuruluşlarına Sağlanan Proje Destekleri</a:t>
            </a:r>
          </a:p>
          <a:p>
            <a:pPr marL="285750" lvl="0" indent="-285750">
              <a:buFont typeface="Arial" panose="020B0604020202020204" pitchFamily="34" charset="0"/>
              <a:buChar char="•"/>
            </a:pPr>
            <a:r>
              <a:rPr lang="tr-TR" dirty="0">
                <a:hlinkClick r:id="rId3"/>
              </a:rPr>
              <a:t>https://siviltoplum.gov.tr/sivil-toplum-kuru+luslarina-saglanan-proje-destek-linkleri</a:t>
            </a:r>
            <a:endParaRPr lang="tr-TR" dirty="0"/>
          </a:p>
          <a:p>
            <a:pPr marL="285750" lvl="0" indent="-285750">
              <a:buFont typeface="Arial" panose="020B0604020202020204" pitchFamily="34" charset="0"/>
              <a:buChar char="•"/>
            </a:pPr>
            <a:endParaRPr lang="tr-TR" dirty="0"/>
          </a:p>
          <a:p>
            <a:pPr marL="285750" lvl="0" indent="-285750">
              <a:buFont typeface="Arial" panose="020B0604020202020204" pitchFamily="34" charset="0"/>
              <a:buChar char="•"/>
            </a:pPr>
            <a:endParaRPr lang="tr-TR" dirty="0"/>
          </a:p>
          <a:p>
            <a:pPr marL="285750" lvl="0" indent="-285750">
              <a:buFont typeface="Arial" panose="020B0604020202020204" pitchFamily="34" charset="0"/>
              <a:buChar char="•"/>
            </a:pPr>
            <a:r>
              <a:rPr lang="tr-TR" b="1" dirty="0"/>
              <a:t>Proje Eğitim Videosu</a:t>
            </a:r>
          </a:p>
          <a:p>
            <a:pPr marL="285750" lvl="0" indent="-285750">
              <a:buFont typeface="Arial" panose="020B0604020202020204" pitchFamily="34" charset="0"/>
              <a:buChar char="•"/>
            </a:pPr>
            <a:r>
              <a:rPr lang="tr-TR" dirty="0">
                <a:hlinkClick r:id="rId4"/>
              </a:rPr>
              <a:t>https://www.siviltoplum.gov.tr/kurumlar/siviltoplum.gov.tr/Projeler/Prodes/ProjeBasvuruEgitimi.mp4</a:t>
            </a:r>
            <a:endParaRPr lang="tr-TR" dirty="0"/>
          </a:p>
          <a:p>
            <a:pPr marL="285750" lvl="0" indent="-285750">
              <a:buFont typeface="Arial" panose="020B0604020202020204" pitchFamily="34" charset="0"/>
              <a:buChar char="•"/>
            </a:pPr>
            <a:endParaRPr lang="tr-TR" dirty="0"/>
          </a:p>
          <a:p>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Resim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57510" y="4756558"/>
            <a:ext cx="2747078" cy="1610989"/>
          </a:xfrm>
          <a:prstGeom prst="rect">
            <a:avLst/>
          </a:prstGeom>
        </p:spPr>
      </p:pic>
    </p:spTree>
    <p:extLst>
      <p:ext uri="{BB962C8B-B14F-4D97-AF65-F5344CB8AC3E}">
        <p14:creationId xmlns:p14="http://schemas.microsoft.com/office/powerpoint/2010/main" val="22929539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3">
            <a:extLst>
              <a:ext uri="{FF2B5EF4-FFF2-40B4-BE49-F238E27FC236}">
                <a16:creationId xmlns:a16="http://schemas.microsoft.com/office/drawing/2014/main" id="{D0B4C03A-F726-6F4E-A628-D9137330F3A0}"/>
              </a:ext>
            </a:extLst>
          </p:cNvPr>
          <p:cNvSpPr txBox="1"/>
          <p:nvPr/>
        </p:nvSpPr>
        <p:spPr>
          <a:xfrm>
            <a:off x="1942186" y="405672"/>
            <a:ext cx="4385881" cy="461665"/>
          </a:xfrm>
          <a:prstGeom prst="rect">
            <a:avLst/>
          </a:prstGeom>
          <a:noFill/>
        </p:spPr>
        <p:txBody>
          <a:bodyPr wrap="none" rtlCol="0" anchor="ctr">
            <a:spAutoFit/>
          </a:bodyPr>
          <a:lstStyle>
            <a:defPPr>
              <a:defRPr lang="tr-TR"/>
            </a:defPPr>
            <a:lvl1pPr>
              <a:defRPr sz="2400" b="1">
                <a:solidFill>
                  <a:schemeClr val="bg1"/>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dirty="0"/>
              <a:t>PROJE DESTEK SİSTEMİ (PRODES)</a:t>
            </a:r>
          </a:p>
        </p:txBody>
      </p:sp>
      <p:sp>
        <p:nvSpPr>
          <p:cNvPr id="5" name="Dikdörtgen 4"/>
          <p:cNvSpPr/>
          <p:nvPr/>
        </p:nvSpPr>
        <p:spPr>
          <a:xfrm>
            <a:off x="779589" y="1886988"/>
            <a:ext cx="9594695" cy="3046988"/>
          </a:xfrm>
          <a:prstGeom prst="rect">
            <a:avLst/>
          </a:prstGeom>
        </p:spPr>
        <p:txBody>
          <a:bodyPr wrap="square">
            <a:spAutoFit/>
          </a:bodyPr>
          <a:lstStyle/>
          <a:p>
            <a:r>
              <a:rPr lang="tr-TR" b="1" dirty="0"/>
              <a:t>Başvuruların Değerlendirilmesi, Yardım Yapılması ve Bildirilmesi</a:t>
            </a:r>
          </a:p>
          <a:p>
            <a:endParaRPr lang="tr-TR" b="1" dirty="0"/>
          </a:p>
          <a:p>
            <a:r>
              <a:rPr lang="tr-TR" dirty="0"/>
              <a:t>Projenin değerlendirilmesinde; İçişleri Bakanlığı Bütçesinden Derneklere Yardım Yapılması Hakkında Yönergenin 8 inci maddesi kapsamında </a:t>
            </a:r>
            <a:r>
              <a:rPr lang="tr-TR" b="1" dirty="0"/>
              <a:t>uzman kişi ve kuruluşlardan </a:t>
            </a:r>
            <a:r>
              <a:rPr lang="tr-TR" dirty="0"/>
              <a:t>yararlanılabilir.</a:t>
            </a:r>
            <a:r>
              <a:rPr lang="tr-TR" b="1" strike="sngStrike" dirty="0"/>
              <a:t> </a:t>
            </a:r>
            <a:endParaRPr lang="tr-TR" dirty="0"/>
          </a:p>
          <a:p>
            <a:endParaRPr lang="tr-TR" dirty="0"/>
          </a:p>
          <a:p>
            <a:endParaRPr lang="tr-TR" dirty="0"/>
          </a:p>
          <a:p>
            <a:pPr marL="285750" indent="-285750">
              <a:buFont typeface="Arial" panose="020B0604020202020204" pitchFamily="34" charset="0"/>
              <a:buChar char="•"/>
            </a:pPr>
            <a:endParaRPr lang="tr-TR" b="1" dirty="0"/>
          </a:p>
          <a:p>
            <a:pPr marL="285750" indent="-285750">
              <a:buFont typeface="Arial" panose="020B0604020202020204" pitchFamily="34" charset="0"/>
              <a:buChar char="•"/>
            </a:pPr>
            <a:r>
              <a:rPr lang="tr-TR" sz="2400" b="1" dirty="0"/>
              <a:t>PRODES yazılımı kopya projeleri tespit edebilmektedir. Kopya olduğu tespit edilen projeler değerlendirme dışı bırakılacaktır.</a:t>
            </a:r>
          </a:p>
          <a:p>
            <a:pPr marL="285750" indent="-285750">
              <a:buFont typeface="Arial" panose="020B0604020202020204" pitchFamily="34" charset="0"/>
              <a:buChar char="•"/>
            </a:pPr>
            <a:endParaRPr lang="tr-TR" b="1" dirty="0"/>
          </a:p>
        </p:txBody>
      </p:sp>
    </p:spTree>
    <p:extLst>
      <p:ext uri="{BB962C8B-B14F-4D97-AF65-F5344CB8AC3E}">
        <p14:creationId xmlns:p14="http://schemas.microsoft.com/office/powerpoint/2010/main" val="1164073913"/>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1072</TotalTime>
  <Words>463</Words>
  <Application>Microsoft Office PowerPoint</Application>
  <PresentationFormat>Geniş ekran</PresentationFormat>
  <Paragraphs>81</Paragraphs>
  <Slides>10</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10</vt:i4>
      </vt:variant>
    </vt:vector>
  </HeadingPairs>
  <TitlesOfParts>
    <vt:vector size="15" baseType="lpstr">
      <vt:lpstr>Arial</vt:lpstr>
      <vt:lpstr>Calibri</vt:lpstr>
      <vt:lpstr>Calibri Light</vt:lpstr>
      <vt:lpstr>Times New Roman</vt:lpstr>
      <vt:lpstr>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Özgür AKGÜL</dc:creator>
  <cp:lastModifiedBy>Fatih AYDIN</cp:lastModifiedBy>
  <cp:revision>81</cp:revision>
  <dcterms:created xsi:type="dcterms:W3CDTF">2022-01-11T06:56:28Z</dcterms:created>
  <dcterms:modified xsi:type="dcterms:W3CDTF">2024-04-25T10:29:21Z</dcterms:modified>
</cp:coreProperties>
</file>